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55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62"/>
  </p:notesMasterIdLst>
  <p:sldIdLst>
    <p:sldId id="257" r:id="rId2"/>
    <p:sldId id="267" r:id="rId3"/>
    <p:sldId id="270" r:id="rId4"/>
    <p:sldId id="264" r:id="rId5"/>
    <p:sldId id="258" r:id="rId6"/>
    <p:sldId id="271" r:id="rId7"/>
    <p:sldId id="260" r:id="rId8"/>
    <p:sldId id="278" r:id="rId9"/>
    <p:sldId id="328" r:id="rId10"/>
    <p:sldId id="292" r:id="rId11"/>
    <p:sldId id="326" r:id="rId12"/>
    <p:sldId id="327" r:id="rId13"/>
    <p:sldId id="284" r:id="rId14"/>
    <p:sldId id="329" r:id="rId15"/>
    <p:sldId id="333" r:id="rId16"/>
    <p:sldId id="330" r:id="rId17"/>
    <p:sldId id="331" r:id="rId18"/>
    <p:sldId id="294" r:id="rId19"/>
    <p:sldId id="303" r:id="rId20"/>
    <p:sldId id="297" r:id="rId21"/>
    <p:sldId id="338" r:id="rId22"/>
    <p:sldId id="337" r:id="rId23"/>
    <p:sldId id="339" r:id="rId24"/>
    <p:sldId id="340" r:id="rId25"/>
    <p:sldId id="341" r:id="rId26"/>
    <p:sldId id="342" r:id="rId27"/>
    <p:sldId id="343" r:id="rId28"/>
    <p:sldId id="344" r:id="rId29"/>
    <p:sldId id="345" r:id="rId30"/>
    <p:sldId id="349" r:id="rId31"/>
    <p:sldId id="350" r:id="rId32"/>
    <p:sldId id="347" r:id="rId33"/>
    <p:sldId id="348" r:id="rId34"/>
    <p:sldId id="346" r:id="rId35"/>
    <p:sldId id="351" r:id="rId36"/>
    <p:sldId id="352" r:id="rId37"/>
    <p:sldId id="353" r:id="rId38"/>
    <p:sldId id="354" r:id="rId39"/>
    <p:sldId id="355" r:id="rId40"/>
    <p:sldId id="356" r:id="rId41"/>
    <p:sldId id="357" r:id="rId42"/>
    <p:sldId id="358" r:id="rId43"/>
    <p:sldId id="359" r:id="rId44"/>
    <p:sldId id="360" r:id="rId45"/>
    <p:sldId id="361" r:id="rId46"/>
    <p:sldId id="362" r:id="rId47"/>
    <p:sldId id="363" r:id="rId48"/>
    <p:sldId id="364" r:id="rId49"/>
    <p:sldId id="365" r:id="rId50"/>
    <p:sldId id="366" r:id="rId51"/>
    <p:sldId id="367" r:id="rId52"/>
    <p:sldId id="368" r:id="rId53"/>
    <p:sldId id="369" r:id="rId54"/>
    <p:sldId id="370" r:id="rId55"/>
    <p:sldId id="371" r:id="rId56"/>
    <p:sldId id="372" r:id="rId57"/>
    <p:sldId id="373" r:id="rId58"/>
    <p:sldId id="374" r:id="rId59"/>
    <p:sldId id="375" r:id="rId60"/>
    <p:sldId id="376" r:id="rId6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409" autoAdjust="0"/>
    <p:restoredTop sz="94667" autoAdjust="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ar-SY"/>
  <c:chart>
    <c:title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9.4031301642850378E-3"/>
          <c:y val="9.3954855643044941E-2"/>
          <c:w val="0.68257108486439255"/>
          <c:h val="0.86623482064741963"/>
        </c:manualLayout>
      </c:layout>
      <c:pie3DChart>
        <c:varyColors val="1"/>
        <c:ser>
          <c:idx val="0"/>
          <c:order val="0"/>
          <c:tx>
            <c:strRef>
              <c:f>ورقة1!$B$1</c:f>
              <c:strCache>
                <c:ptCount val="1"/>
                <c:pt idx="0">
                  <c:v>Mode of transmition</c:v>
                </c:pt>
              </c:strCache>
            </c:strRef>
          </c:tx>
          <c:dPt>
            <c:idx val="0"/>
            <c:explosion val="8"/>
          </c:dPt>
          <c:dPt>
            <c:idx val="1"/>
            <c:explosion val="18"/>
          </c:dPt>
          <c:dPt>
            <c:idx val="2"/>
            <c:explosion val="5"/>
          </c:dPt>
          <c:dPt>
            <c:idx val="4"/>
            <c:explosion val="11"/>
          </c:dPt>
          <c:dPt>
            <c:idx val="5"/>
            <c:explosion val="14"/>
          </c:dPt>
          <c:dLbls>
            <c:showVal val="1"/>
            <c:showLeaderLines val="1"/>
          </c:dLbls>
          <c:cat>
            <c:strRef>
              <c:f>ورقة1!$A$2:$A$7</c:f>
              <c:strCache>
                <c:ptCount val="6"/>
                <c:pt idx="0">
                  <c:v>Unknown</c:v>
                </c:pt>
                <c:pt idx="1">
                  <c:v>Heterosexual</c:v>
                </c:pt>
                <c:pt idx="2">
                  <c:v>Iv Drugs</c:v>
                </c:pt>
                <c:pt idx="3">
                  <c:v>HOMOSEXUAL</c:v>
                </c:pt>
                <c:pt idx="4">
                  <c:v>Health care personal</c:v>
                </c:pt>
                <c:pt idx="5">
                  <c:v>Transfusion</c:v>
                </c:pt>
              </c:strCache>
            </c:strRef>
          </c:cat>
          <c:val>
            <c:numRef>
              <c:f>ورقة1!$B$2:$B$7</c:f>
              <c:numCache>
                <c:formatCode>0%</c:formatCode>
                <c:ptCount val="6"/>
                <c:pt idx="0">
                  <c:v>0.30000000000000032</c:v>
                </c:pt>
                <c:pt idx="1">
                  <c:v>0.48000000000000032</c:v>
                </c:pt>
                <c:pt idx="2">
                  <c:v>0.11000000000000007</c:v>
                </c:pt>
                <c:pt idx="3">
                  <c:v>7.0000000000000034E-2</c:v>
                </c:pt>
                <c:pt idx="4">
                  <c:v>0.22000000000000014</c:v>
                </c:pt>
                <c:pt idx="5">
                  <c:v>3.0000000000000027E-2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1835265383493729"/>
          <c:y val="0.20092650918635171"/>
          <c:w val="0.27238808690580429"/>
          <c:h val="0.66562484689414014"/>
        </c:manualLayout>
      </c:layout>
    </c:legend>
    <c:plotVisOnly val="1"/>
  </c:chart>
  <c:txPr>
    <a:bodyPr/>
    <a:lstStyle/>
    <a:p>
      <a:pPr>
        <a:defRPr sz="1800"/>
      </a:pPr>
      <a:endParaRPr lang="ar-SY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ar-SY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ورقة1!$B$1</c:f>
              <c:strCache>
                <c:ptCount val="1"/>
                <c:pt idx="0">
                  <c:v>HBV</c:v>
                </c:pt>
              </c:strCache>
            </c:strRef>
          </c:tx>
          <c:dPt>
            <c:idx val="1"/>
            <c:explosion val="13"/>
          </c:dPt>
          <c:dLbls>
            <c:txPr>
              <a:bodyPr/>
              <a:lstStyle/>
              <a:p>
                <a:pPr>
                  <a:defRPr sz="2480" baseline="0"/>
                </a:pPr>
                <a:endParaRPr lang="ar-SY"/>
              </a:p>
            </c:txPr>
            <c:showVal val="1"/>
            <c:showCatName val="1"/>
          </c:dLbls>
          <c:cat>
            <c:strRef>
              <c:f>ورقة1!$A$2:$A$5</c:f>
              <c:strCache>
                <c:ptCount val="2"/>
                <c:pt idx="0">
                  <c:v>نموذج سلبي HBeAg</c:v>
                </c:pt>
                <c:pt idx="1">
                  <c:v>نموذج ايجابي HBeAg</c:v>
                </c:pt>
              </c:strCache>
            </c:strRef>
          </c:cat>
          <c:val>
            <c:numRef>
              <c:f>ورقة1!$B$2:$B$5</c:f>
              <c:numCache>
                <c:formatCode>0%</c:formatCode>
                <c:ptCount val="4"/>
                <c:pt idx="0">
                  <c:v>0.70000000000000062</c:v>
                </c:pt>
                <c:pt idx="1">
                  <c:v>0.30000000000000032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619965004374456"/>
          <c:y val="0.14534329947886979"/>
          <c:w val="0.22967016622922135"/>
          <c:h val="0.81164441401346721"/>
        </c:manualLayout>
      </c:layout>
      <c:txPr>
        <a:bodyPr/>
        <a:lstStyle/>
        <a:p>
          <a:pPr>
            <a:defRPr sz="2560" baseline="0"/>
          </a:pPr>
          <a:endParaRPr lang="ar-SY"/>
        </a:p>
      </c:txPr>
    </c:legend>
    <c:plotVisOnly val="1"/>
  </c:chart>
  <c:txPr>
    <a:bodyPr/>
    <a:lstStyle/>
    <a:p>
      <a:pPr>
        <a:defRPr sz="1800"/>
      </a:pPr>
      <a:endParaRPr lang="ar-SY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ar-SY"/>
  <c:style val="4"/>
  <c:chart>
    <c:title>
      <c:layout/>
    </c:title>
    <c:view3D>
      <c:rotX val="75"/>
      <c:perspective val="30"/>
    </c:view3D>
    <c:plotArea>
      <c:layout>
        <c:manualLayout>
          <c:layoutTarget val="inner"/>
          <c:xMode val="edge"/>
          <c:yMode val="edge"/>
          <c:x val="0"/>
          <c:y val="8.5317548334627208E-2"/>
          <c:w val="0.93948490813648289"/>
          <c:h val="0.91468245166537365"/>
        </c:manualLayout>
      </c:layout>
      <c:pie3DChart>
        <c:varyColors val="1"/>
        <c:ser>
          <c:idx val="0"/>
          <c:order val="0"/>
          <c:tx>
            <c:strRef>
              <c:f>ورقة1!$B$1</c:f>
              <c:strCache>
                <c:ptCount val="1"/>
                <c:pt idx="0">
                  <c:v>النمط الجيني الأكثر شيوعاً في سورية</c:v>
                </c:pt>
              </c:strCache>
            </c:strRef>
          </c:tx>
          <c:explosion val="25"/>
          <c:dPt>
            <c:idx val="0"/>
            <c:explosion val="32"/>
          </c:dPt>
          <c:dPt>
            <c:idx val="1"/>
            <c:explosion val="6"/>
          </c:dPt>
          <c:dLbls>
            <c:showVal val="1"/>
            <c:showCatName val="1"/>
            <c:showLeaderLines val="1"/>
          </c:dLbls>
          <c:cat>
            <c:strRef>
              <c:f>ورقة1!$A$2:$A$3</c:f>
              <c:strCache>
                <c:ptCount val="2"/>
                <c:pt idx="0">
                  <c:v>النمط D</c:v>
                </c:pt>
                <c:pt idx="1">
                  <c:v>بقية الأنماط</c:v>
                </c:pt>
              </c:strCache>
            </c:strRef>
          </c:cat>
          <c:val>
            <c:numRef>
              <c:f>ورقة1!$B$2:$B$3</c:f>
              <c:numCache>
                <c:formatCode>0%</c:formatCode>
                <c:ptCount val="2"/>
                <c:pt idx="0">
                  <c:v>0.97000000000000064</c:v>
                </c:pt>
                <c:pt idx="1">
                  <c:v>3.0000000000000002E-2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ar-SY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92F3092-D4B8-48FF-953B-BA199F529520}" type="datetimeFigureOut">
              <a:rPr lang="ar-SA" smtClean="0"/>
              <a:pPr/>
              <a:t>25/11/1430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5629878-C3F2-427A-AA7B-764288C766E4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1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89092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2C4D48-E3D5-44D8-BEB0-E49A707063E7}" type="slidenum">
              <a:rPr lang="ar-SY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29878-C3F2-427A-AA7B-764288C766E4}" type="slidenum">
              <a:rPr lang="ar-SA" smtClean="0"/>
              <a:pPr/>
              <a:t>10</a:t>
            </a:fld>
            <a:endParaRPr lang="ar-S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29878-C3F2-427A-AA7B-764288C766E4}" type="slidenum">
              <a:rPr lang="ar-SA" smtClean="0"/>
              <a:pPr/>
              <a:t>11</a:t>
            </a:fld>
            <a:endParaRPr lang="ar-S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29878-C3F2-427A-AA7B-764288C766E4}" type="slidenum">
              <a:rPr lang="ar-SA" smtClean="0"/>
              <a:pPr/>
              <a:t>12</a:t>
            </a:fld>
            <a:endParaRPr lang="ar-S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07524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1F4BDD-E8C4-493D-824C-0A087EC2289D}" type="slidenum">
              <a:rPr lang="ar-SY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5475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05476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12E403-8B64-4AB0-994A-C3F26ED4F1E8}" type="slidenum">
              <a:rPr lang="ar-SY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09572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F318CD-6565-4BF6-BECE-1FBBC9675CEC}" type="slidenum">
              <a:rPr lang="ar-SY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5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10596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79090C-1E08-4905-97E7-63A316E22AA8}" type="slidenum">
              <a:rPr lang="ar-SY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4867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64868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EED4A0-A01B-48E4-930C-ABE46CBB2AF8}" type="slidenum">
              <a:rPr lang="ar-SY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4147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34148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AE738F-11EF-45BC-BAC1-D03208FE3758}" type="slidenum">
              <a:rPr lang="ar-SY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7699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57700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8300C3-D001-49F3-8974-DB2EF74C11E7}" type="slidenum">
              <a:rPr lang="ar-SY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29878-C3F2-427A-AA7B-764288C766E4}" type="slidenum">
              <a:rPr lang="ar-SA" smtClean="0"/>
              <a:pPr/>
              <a:t>2</a:t>
            </a:fld>
            <a:endParaRPr lang="ar-SA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2339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42340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F05E68-A21F-4652-B95D-62747F704F2F}" type="slidenum">
              <a:rPr lang="ar-SY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29878-C3F2-427A-AA7B-764288C766E4}" type="slidenum">
              <a:rPr lang="ar-SA" smtClean="0"/>
              <a:pPr/>
              <a:t>22</a:t>
            </a:fld>
            <a:endParaRPr lang="ar-SA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4211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94212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E42538-D1B6-41A4-BE90-0156BBBD0A1B}" type="slidenum">
              <a:rPr lang="ar-SY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97284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9E5C77-AA88-4058-B989-C97CC487369D}" type="slidenum">
              <a:rPr lang="ar-SY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93188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FEA89F-181C-40B2-A31E-62D3E8C27A87}" type="slidenum">
              <a:rPr lang="ar-SY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7459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47460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023758-AD86-4905-A678-B25FBDBCC285}" type="slidenum">
              <a:rPr lang="ar-SY" smtClean="0"/>
              <a:pPr/>
              <a:t>26</a:t>
            </a:fld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04452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B22E8C-323A-4758-820E-2D51460B21F8}" type="slidenum">
              <a:rPr lang="ar-SY" smtClean="0"/>
              <a:pPr/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9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06500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10B255-4B3F-4ADC-B73B-C7465ED88941}" type="slidenum">
              <a:rPr lang="ar-SY" smtClean="0"/>
              <a:pPr/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8483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48484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5D42AC-857A-4F41-9061-5EFB74A2E4C5}" type="slidenum">
              <a:rPr lang="ar-SY" smtClean="0"/>
              <a:pPr/>
              <a:t>29</a:t>
            </a:fld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8003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28004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1B9F2E-8F28-4A73-B7ED-3A7FE6BDF510}" type="slidenum">
              <a:rPr lang="ar-SY" smtClean="0"/>
              <a:pPr/>
              <a:t>30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29878-C3F2-427A-AA7B-764288C766E4}" type="slidenum">
              <a:rPr lang="ar-SA" smtClean="0"/>
              <a:pPr/>
              <a:t>3</a:t>
            </a:fld>
            <a:endParaRPr lang="ar-SA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8003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28004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B7BFCA-E44F-4528-9D36-2D96CA3EEA32}" type="slidenum">
              <a:rPr lang="ar-SY" smtClean="0"/>
              <a:pPr/>
              <a:t>31</a:t>
            </a:fld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0771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60772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3D0500-1D59-4EE0-9482-7758B966B61A}" type="slidenum">
              <a:rPr lang="ar-SY" smtClean="0"/>
              <a:pPr/>
              <a:t>32</a:t>
            </a:fld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1555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51556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BAB8AD-A374-46EB-BE19-A9BD27059134}" type="slidenum">
              <a:rPr lang="ar-SY" smtClean="0"/>
              <a:pPr/>
              <a:t>33</a:t>
            </a:fld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7699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57700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BE98A1-EA8D-4FD8-AFC6-8E7B0A3099A5}" type="slidenum">
              <a:rPr lang="ar-SY" smtClean="0"/>
              <a:pPr/>
              <a:t>34</a:t>
            </a:fld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9C9BB-D8FE-46EC-B9EF-A784C0C73F70}" type="slidenum">
              <a:rPr lang="ar-SA" smtClean="0"/>
              <a:pPr/>
              <a:t>35</a:t>
            </a:fld>
            <a:endParaRPr lang="ar-SA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9C9BB-D8FE-46EC-B9EF-A784C0C73F70}" type="slidenum">
              <a:rPr lang="ar-SA" smtClean="0"/>
              <a:pPr/>
              <a:t>36</a:t>
            </a:fld>
            <a:endParaRPr lang="ar-SA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294C4C-F546-4929-BBD4-43570BC8B22A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9C9BB-D8FE-46EC-B9EF-A784C0C73F70}" type="slidenum">
              <a:rPr lang="ar-SA" smtClean="0"/>
              <a:pPr/>
              <a:t>39</a:t>
            </a:fld>
            <a:endParaRPr lang="ar-SA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9C9BB-D8FE-46EC-B9EF-A784C0C73F70}" type="slidenum">
              <a:rPr lang="ar-SA" smtClean="0"/>
              <a:pPr/>
              <a:t>40</a:t>
            </a:fld>
            <a:endParaRPr lang="ar-SA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9C9BB-D8FE-46EC-B9EF-A784C0C73F70}" type="slidenum">
              <a:rPr lang="ar-SA" smtClean="0"/>
              <a:pPr/>
              <a:t>41</a:t>
            </a:fld>
            <a:endParaRPr lang="ar-S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9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96260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405644-7334-4455-8E85-E1C87AB9B41E}" type="slidenum">
              <a:rPr lang="ar-SY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9C9BB-D8FE-46EC-B9EF-A784C0C73F70}" type="slidenum">
              <a:rPr lang="ar-SA" smtClean="0"/>
              <a:pPr/>
              <a:t>42</a:t>
            </a:fld>
            <a:endParaRPr lang="ar-SA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9C9BB-D8FE-46EC-B9EF-A784C0C73F70}" type="slidenum">
              <a:rPr lang="ar-SA" smtClean="0"/>
              <a:pPr/>
              <a:t>43</a:t>
            </a:fld>
            <a:endParaRPr lang="ar-SA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9C9BB-D8FE-46EC-B9EF-A784C0C73F70}" type="slidenum">
              <a:rPr lang="ar-SA" smtClean="0"/>
              <a:pPr/>
              <a:t>44</a:t>
            </a:fld>
            <a:endParaRPr lang="ar-SA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9C9BB-D8FE-46EC-B9EF-A784C0C73F70}" type="slidenum">
              <a:rPr lang="ar-SA" smtClean="0"/>
              <a:pPr/>
              <a:t>45</a:t>
            </a:fld>
            <a:endParaRPr lang="ar-SA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9C9BB-D8FE-46EC-B9EF-A784C0C73F70}" type="slidenum">
              <a:rPr lang="ar-SA" smtClean="0"/>
              <a:pPr/>
              <a:t>46</a:t>
            </a:fld>
            <a:endParaRPr lang="ar-SA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AAAF0-A6D3-4EDB-8C43-F57D6C836C1C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AAAF0-A6D3-4EDB-8C43-F57D6C836C1C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9C9BB-D8FE-46EC-B9EF-A784C0C73F70}" type="slidenum">
              <a:rPr lang="ar-SA" smtClean="0"/>
              <a:pPr/>
              <a:t>49</a:t>
            </a:fld>
            <a:endParaRPr lang="ar-SA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9C9BB-D8FE-46EC-B9EF-A784C0C73F70}" type="slidenum">
              <a:rPr lang="ar-SA" smtClean="0"/>
              <a:pPr/>
              <a:t>50</a:t>
            </a:fld>
            <a:endParaRPr lang="ar-SA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9C9BB-D8FE-46EC-B9EF-A784C0C73F70}" type="slidenum">
              <a:rPr lang="ar-SA" smtClean="0"/>
              <a:pPr/>
              <a:t>51</a:t>
            </a:fld>
            <a:endParaRPr lang="ar-S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93188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5866F4-F458-41DB-9375-721A0BA5C893}" type="slidenum">
              <a:rPr lang="ar-SY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9C9BB-D8FE-46EC-B9EF-A784C0C73F70}" type="slidenum">
              <a:rPr lang="ar-SA" smtClean="0"/>
              <a:pPr/>
              <a:t>52</a:t>
            </a:fld>
            <a:endParaRPr lang="ar-SA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5475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05476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12E403-8B64-4AB0-994A-C3F26ED4F1E8}" type="slidenum">
              <a:rPr lang="ar-SY" smtClean="0"/>
              <a:pPr/>
              <a:t>53</a:t>
            </a:fld>
            <a:endParaRPr lang="en-US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9C9BB-D8FE-46EC-B9EF-A784C0C73F70}" type="slidenum">
              <a:rPr lang="ar-SA" smtClean="0"/>
              <a:pPr/>
              <a:t>54</a:t>
            </a:fld>
            <a:endParaRPr lang="ar-SA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2819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62820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D4BC4A-F0EF-4329-BAB3-020E9D4D17B3}" type="slidenum">
              <a:rPr lang="en-US"/>
              <a:pPr/>
              <a:t>55</a:t>
            </a:fld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43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63844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73B2A5-5189-4621-A142-AA1C576C345E}" type="slidenum">
              <a:rPr lang="en-US"/>
              <a:pPr/>
              <a:t>56</a:t>
            </a:fld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7939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67940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5A8C74-7757-46C0-8526-A620B12CED26}" type="slidenum">
              <a:rPr lang="en-US"/>
              <a:pPr/>
              <a:t>57</a:t>
            </a:fld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8963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68964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F8BA97-0D01-47EF-BA73-6B25DB397909}" type="slidenum">
              <a:rPr lang="en-US"/>
              <a:pPr/>
              <a:t>58</a:t>
            </a:fld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6131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76132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344264-826A-4C3A-9C24-1CB57FB7B944}" type="slidenum">
              <a:rPr lang="en-US"/>
              <a:pPr/>
              <a:t>59</a:t>
            </a:fld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C7202F-309F-4869-B465-7A0240557E81}" type="slidenum">
              <a:rPr lang="ar-SA"/>
              <a:pPr/>
              <a:t>60</a:t>
            </a:fld>
            <a:endParaRPr lang="en-US"/>
          </a:p>
        </p:txBody>
      </p:sp>
      <p:sp>
        <p:nvSpPr>
          <p:cNvPr id="169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29878-C3F2-427A-AA7B-764288C766E4}" type="slidenum">
              <a:rPr lang="ar-SA" smtClean="0"/>
              <a:pPr/>
              <a:t>6</a:t>
            </a:fld>
            <a:endParaRPr lang="ar-S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95236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2734D6-EF7A-4AAD-90F4-0058BE4A2609}" type="slidenum">
              <a:rPr lang="ar-SY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29878-C3F2-427A-AA7B-764288C766E4}" type="slidenum">
              <a:rPr lang="ar-SA" smtClean="0"/>
              <a:pPr/>
              <a:t>8</a:t>
            </a:fld>
            <a:endParaRPr lang="ar-S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29878-C3F2-427A-AA7B-764288C766E4}" type="slidenum">
              <a:rPr lang="ar-SA" smtClean="0"/>
              <a:pPr/>
              <a:t>9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D5D28-D5CB-41F0-A12E-D1A67A321B5A}" type="datetimeFigureOut">
              <a:rPr lang="ar-SA" smtClean="0"/>
              <a:pPr/>
              <a:t>25/11/1430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6E1B-2F43-4FFD-9EE2-DA4C042EEA5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D5D28-D5CB-41F0-A12E-D1A67A321B5A}" type="datetimeFigureOut">
              <a:rPr lang="ar-SA" smtClean="0"/>
              <a:pPr/>
              <a:t>25/11/1430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6E1B-2F43-4FFD-9EE2-DA4C042EEA5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D5D28-D5CB-41F0-A12E-D1A67A321B5A}" type="datetimeFigureOut">
              <a:rPr lang="ar-SA" smtClean="0"/>
              <a:pPr/>
              <a:t>25/11/1430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6E1B-2F43-4FFD-9EE2-DA4C042EEA5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D5D28-D5CB-41F0-A12E-D1A67A321B5A}" type="datetimeFigureOut">
              <a:rPr lang="ar-SA" smtClean="0"/>
              <a:pPr/>
              <a:t>25/11/1430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6E1B-2F43-4FFD-9EE2-DA4C042EEA5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D5D28-D5CB-41F0-A12E-D1A67A321B5A}" type="datetimeFigureOut">
              <a:rPr lang="ar-SA" smtClean="0"/>
              <a:pPr/>
              <a:t>25/11/1430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6E1B-2F43-4FFD-9EE2-DA4C042EEA5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D5D28-D5CB-41F0-A12E-D1A67A321B5A}" type="datetimeFigureOut">
              <a:rPr lang="ar-SA" smtClean="0"/>
              <a:pPr/>
              <a:t>25/11/1430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6E1B-2F43-4FFD-9EE2-DA4C042EEA5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D5D28-D5CB-41F0-A12E-D1A67A321B5A}" type="datetimeFigureOut">
              <a:rPr lang="ar-SA" smtClean="0"/>
              <a:pPr/>
              <a:t>25/11/1430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6E1B-2F43-4FFD-9EE2-DA4C042EEA5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D5D28-D5CB-41F0-A12E-D1A67A321B5A}" type="datetimeFigureOut">
              <a:rPr lang="ar-SA" smtClean="0"/>
              <a:pPr/>
              <a:t>25/11/1430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6E1B-2F43-4FFD-9EE2-DA4C042EEA5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D5D28-D5CB-41F0-A12E-D1A67A321B5A}" type="datetimeFigureOut">
              <a:rPr lang="ar-SA" smtClean="0"/>
              <a:pPr/>
              <a:t>25/11/1430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6E1B-2F43-4FFD-9EE2-DA4C042EEA5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D5D28-D5CB-41F0-A12E-D1A67A321B5A}" type="datetimeFigureOut">
              <a:rPr lang="ar-SA" smtClean="0"/>
              <a:pPr/>
              <a:t>25/11/1430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6E1B-2F43-4FFD-9EE2-DA4C042EEA5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D5D28-D5CB-41F0-A12E-D1A67A321B5A}" type="datetimeFigureOut">
              <a:rPr lang="ar-SA" smtClean="0"/>
              <a:pPr/>
              <a:t>25/11/1430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E6E1B-2F43-4FFD-9EE2-DA4C042EEA5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D5D28-D5CB-41F0-A12E-D1A67A321B5A}" type="datetimeFigureOut">
              <a:rPr lang="ar-SA" smtClean="0"/>
              <a:pPr/>
              <a:t>25/11/1430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E6E1B-2F43-4FFD-9EE2-DA4C042EEA5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 dir="d"/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47801"/>
            <a:ext cx="7772400" cy="3505200"/>
          </a:xfrm>
        </p:spPr>
        <p:txBody>
          <a:bodyPr>
            <a:normAutofit/>
          </a:bodyPr>
          <a:lstStyle/>
          <a:p>
            <a:r>
              <a:rPr lang="ar-SY" sz="5400" b="1" dirty="0" smtClean="0"/>
              <a:t>التعليمات الناظمة لالتهاب الكبد </a:t>
            </a:r>
            <a:r>
              <a:rPr lang="en-US" sz="5400" b="1" dirty="0" smtClean="0"/>
              <a:t>C</a:t>
            </a:r>
            <a:r>
              <a:rPr lang="ar-SY" sz="5400" b="1" dirty="0" smtClean="0"/>
              <a:t/>
            </a:r>
            <a:br>
              <a:rPr lang="ar-SY" sz="5400" b="1" dirty="0" smtClean="0"/>
            </a:br>
            <a:r>
              <a:rPr lang="en-US" sz="5400" b="1" dirty="0" smtClean="0"/>
              <a:t>Hepatitis C Guidelines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Y" b="1" dirty="0" smtClean="0">
                <a:solidFill>
                  <a:srgbClr val="FF0000"/>
                </a:solidFill>
              </a:rPr>
              <a:t>التحاليل الكيميائية </a:t>
            </a:r>
            <a:r>
              <a:rPr lang="en-US" b="1" dirty="0" smtClean="0">
                <a:solidFill>
                  <a:srgbClr val="FF0000"/>
                </a:solidFill>
              </a:rPr>
              <a:t>ALT</a:t>
            </a:r>
            <a:r>
              <a:rPr lang="ar-SY" b="1" dirty="0" smtClean="0">
                <a:solidFill>
                  <a:srgbClr val="FF0000"/>
                </a:solidFill>
              </a:rPr>
              <a:t/>
            </a:r>
            <a:br>
              <a:rPr lang="ar-SY" b="1" dirty="0" smtClean="0">
                <a:solidFill>
                  <a:srgbClr val="FF0000"/>
                </a:solidFill>
              </a:rPr>
            </a:b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b="1" dirty="0" smtClean="0"/>
              <a:t>أظهرت معظم الدراسات وجود علاقة ضعيفة بين درجة ارتفاع </a:t>
            </a:r>
            <a:r>
              <a:rPr lang="en-US" b="1" dirty="0" smtClean="0"/>
              <a:t>ALT </a:t>
            </a:r>
            <a:r>
              <a:rPr lang="ar-SY" b="1" dirty="0" smtClean="0"/>
              <a:t> وشدة الالتهاب ومرحلة التليف</a:t>
            </a:r>
          </a:p>
          <a:p>
            <a:r>
              <a:rPr lang="ar-SY" b="1" dirty="0" smtClean="0"/>
              <a:t>أظهرت الدراسات أن حوالي 30%من المرضى المصابين بالــ </a:t>
            </a:r>
            <a:r>
              <a:rPr lang="en-US" b="1" dirty="0" smtClean="0"/>
              <a:t>HCV</a:t>
            </a:r>
            <a:r>
              <a:rPr lang="ar-SY" b="1" dirty="0" smtClean="0"/>
              <a:t> مع </a:t>
            </a:r>
            <a:r>
              <a:rPr lang="en-US" b="1" dirty="0" smtClean="0"/>
              <a:t>ALT</a:t>
            </a:r>
            <a:r>
              <a:rPr lang="ar-SY" b="1" dirty="0" smtClean="0"/>
              <a:t> طبيعي بشكل مستمر لديهم تليف متقدم </a:t>
            </a:r>
            <a:r>
              <a:rPr lang="ar-SY" b="1" dirty="0" err="1" smtClean="0"/>
              <a:t>بالخزعة</a:t>
            </a:r>
            <a:r>
              <a:rPr lang="ar-SY" b="1" dirty="0" smtClean="0"/>
              <a:t> الكبدية</a:t>
            </a:r>
          </a:p>
          <a:p>
            <a:r>
              <a:rPr lang="ar-SY" b="1" dirty="0" smtClean="0"/>
              <a:t>يجب أن نراقب </a:t>
            </a:r>
            <a:r>
              <a:rPr lang="en-US" b="1" dirty="0" smtClean="0"/>
              <a:t>ALT</a:t>
            </a:r>
            <a:r>
              <a:rPr lang="ar-SY" b="1" dirty="0" smtClean="0"/>
              <a:t> عدة مرات خلال فترة العلاج لأن انخفاضه مؤشر جيد للاستجابة للعلاج</a:t>
            </a:r>
            <a:endParaRPr lang="en-US" b="1" dirty="0" smtClean="0"/>
          </a:p>
          <a:p>
            <a:endParaRPr lang="ar-SA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Y" b="1" dirty="0" smtClean="0">
                <a:solidFill>
                  <a:srgbClr val="FFFF00"/>
                </a:solidFill>
              </a:rPr>
              <a:t>الأضداد </a:t>
            </a:r>
            <a:r>
              <a:rPr lang="en-US" b="1" dirty="0" smtClean="0">
                <a:solidFill>
                  <a:srgbClr val="FFFF00"/>
                </a:solidFill>
              </a:rPr>
              <a:t>Anti HCV</a:t>
            </a:r>
            <a:r>
              <a:rPr lang="ar-SY" b="1" dirty="0" smtClean="0">
                <a:solidFill>
                  <a:srgbClr val="FFFF00"/>
                </a:solidFill>
              </a:rPr>
              <a:t/>
            </a:r>
            <a:br>
              <a:rPr lang="ar-SY" b="1" dirty="0" smtClean="0">
                <a:solidFill>
                  <a:srgbClr val="FFFF00"/>
                </a:solidFill>
              </a:rPr>
            </a:br>
            <a:endParaRPr lang="ar-SY" dirty="0" smtClean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SY" dirty="0" smtClean="0"/>
              <a:t>تصبح الأضداد ايجابية عند 90 % من المرضى بعد 3 أشهر</a:t>
            </a:r>
          </a:p>
          <a:p>
            <a:r>
              <a:rPr lang="ar-SY" dirty="0" smtClean="0"/>
              <a:t>تفيد في التشخيص </a:t>
            </a:r>
            <a:r>
              <a:rPr lang="ar-SY" dirty="0" err="1" smtClean="0"/>
              <a:t>البدئي</a:t>
            </a:r>
            <a:r>
              <a:rPr lang="ar-SY" dirty="0" smtClean="0"/>
              <a:t> </a:t>
            </a:r>
            <a:r>
              <a:rPr lang="ar-SY" dirty="0" err="1" smtClean="0"/>
              <a:t>للـ</a:t>
            </a:r>
            <a:r>
              <a:rPr lang="ar-SY" dirty="0" smtClean="0"/>
              <a:t> </a:t>
            </a:r>
            <a:r>
              <a:rPr lang="en-US" dirty="0" smtClean="0"/>
              <a:t>HCV</a:t>
            </a:r>
            <a:r>
              <a:rPr lang="ar-SY" dirty="0" smtClean="0"/>
              <a:t> عند مريض ذو </a:t>
            </a:r>
            <a:r>
              <a:rPr lang="ar-SY" dirty="0" err="1" smtClean="0"/>
              <a:t>أفة</a:t>
            </a:r>
            <a:r>
              <a:rPr lang="ar-SY" dirty="0" smtClean="0"/>
              <a:t> كبدية مزمنة</a:t>
            </a:r>
          </a:p>
          <a:p>
            <a:r>
              <a:rPr lang="ar-SY" dirty="0" smtClean="0"/>
              <a:t>تفيد في التشخيص كاختبار ماسح للأشخاص ذوي الخطورة العالية</a:t>
            </a:r>
          </a:p>
          <a:p>
            <a:r>
              <a:rPr lang="ar-SY" dirty="0" smtClean="0"/>
              <a:t>سلبية </a:t>
            </a:r>
            <a:r>
              <a:rPr lang="en-US" dirty="0" smtClean="0"/>
              <a:t>Anti HCV</a:t>
            </a:r>
            <a:r>
              <a:rPr lang="ar-SY" dirty="0" smtClean="0"/>
              <a:t> كافية لنفي </a:t>
            </a:r>
            <a:r>
              <a:rPr lang="ar-SY" dirty="0" err="1" smtClean="0"/>
              <a:t>الخمج</a:t>
            </a:r>
            <a:r>
              <a:rPr lang="ar-SY" dirty="0" smtClean="0"/>
              <a:t> عند سويي المناعة</a:t>
            </a:r>
          </a:p>
          <a:p>
            <a:r>
              <a:rPr lang="ar-SY" dirty="0" smtClean="0"/>
              <a:t>يمكن أن تحدث سلبية كاذبة عند مرضى </a:t>
            </a:r>
            <a:r>
              <a:rPr lang="ar-SY" dirty="0" err="1" smtClean="0"/>
              <a:t>التحال</a:t>
            </a:r>
            <a:r>
              <a:rPr lang="ar-SY" dirty="0" smtClean="0"/>
              <a:t> , العوز المناعي</a:t>
            </a:r>
          </a:p>
          <a:p>
            <a:r>
              <a:rPr lang="ar-SY" dirty="0" smtClean="0"/>
              <a:t>يمكن </a:t>
            </a:r>
            <a:r>
              <a:rPr lang="ar-SY" dirty="0" err="1" smtClean="0"/>
              <a:t>ان</a:t>
            </a:r>
            <a:r>
              <a:rPr lang="ar-SY" dirty="0" smtClean="0"/>
              <a:t> تحدث ايجابية كاذبة في أمراض المناعة الذاتية</a:t>
            </a:r>
          </a:p>
          <a:p>
            <a:r>
              <a:rPr lang="ar-SY" u="sng" dirty="0" smtClean="0"/>
              <a:t>في كلا الحالتين من الضروري </a:t>
            </a:r>
            <a:r>
              <a:rPr lang="ar-SY" u="sng" dirty="0" err="1" smtClean="0"/>
              <a:t>اجراء</a:t>
            </a:r>
            <a:r>
              <a:rPr lang="ar-SY" u="sng" dirty="0" smtClean="0"/>
              <a:t> </a:t>
            </a:r>
            <a:r>
              <a:rPr lang="ar-SY" u="sng" dirty="0" err="1" smtClean="0"/>
              <a:t>الـ</a:t>
            </a:r>
            <a:r>
              <a:rPr lang="ar-SY" u="sng" dirty="0" smtClean="0"/>
              <a:t> </a:t>
            </a:r>
            <a:r>
              <a:rPr lang="en-US" u="sng" dirty="0" smtClean="0"/>
              <a:t>HCV- RNA</a:t>
            </a:r>
            <a:r>
              <a:rPr lang="ar-SY" u="sng" dirty="0" smtClean="0"/>
              <a:t> لتأكيد التشخيص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Y" b="1" dirty="0" smtClean="0">
                <a:solidFill>
                  <a:srgbClr val="C00000"/>
                </a:solidFill>
              </a:rPr>
              <a:t>, </a:t>
            </a:r>
            <a:br>
              <a:rPr lang="ar-SY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Quantitative HCV- RNA assay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تعطي معلومات دقيقة عن كمية الفيروس أو </a:t>
            </a:r>
            <a:r>
              <a:rPr lang="ar-SY" dirty="0" err="1" smtClean="0"/>
              <a:t>مايعرف</a:t>
            </a:r>
            <a:r>
              <a:rPr lang="ar-SY" dirty="0" smtClean="0"/>
              <a:t> بالحمل الفيروسي </a:t>
            </a:r>
            <a:r>
              <a:rPr lang="en-US" dirty="0" smtClean="0"/>
              <a:t>Viral Load</a:t>
            </a:r>
          </a:p>
          <a:p>
            <a:r>
              <a:rPr lang="ar-SY" dirty="0" smtClean="0"/>
              <a:t>تستخدم تقنية </a:t>
            </a:r>
            <a:r>
              <a:rPr lang="ar-SY" dirty="0" err="1" smtClean="0"/>
              <a:t>الـ</a:t>
            </a:r>
            <a:r>
              <a:rPr lang="ar-SY" dirty="0" smtClean="0"/>
              <a:t> </a:t>
            </a:r>
            <a:r>
              <a:rPr lang="en-US" dirty="0" smtClean="0"/>
              <a:t>PCR </a:t>
            </a:r>
            <a:r>
              <a:rPr lang="ar-SY" dirty="0" smtClean="0"/>
              <a:t> (</a:t>
            </a:r>
            <a:r>
              <a:rPr lang="en-US" dirty="0" smtClean="0"/>
              <a:t>Quantitative PCR</a:t>
            </a:r>
          </a:p>
          <a:p>
            <a:r>
              <a:rPr lang="ar-SY" dirty="0" err="1" smtClean="0"/>
              <a:t>ان</a:t>
            </a:r>
            <a:r>
              <a:rPr lang="ar-SY" dirty="0" smtClean="0"/>
              <a:t> التحديد الكمي </a:t>
            </a:r>
            <a:r>
              <a:rPr lang="ar-SY" dirty="0" err="1" smtClean="0"/>
              <a:t>للـ</a:t>
            </a:r>
            <a:r>
              <a:rPr lang="en-US" dirty="0" smtClean="0"/>
              <a:t> PCR </a:t>
            </a:r>
            <a:r>
              <a:rPr lang="ar-SY" dirty="0" smtClean="0"/>
              <a:t> يعطي معلومات هامة عن مدى الاستجابة للعلاج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08025" y="612775"/>
            <a:ext cx="2568575" cy="1016000"/>
          </a:xfrm>
          <a:noFill/>
          <a:ln w="28575">
            <a:solidFill>
              <a:srgbClr val="FFFF00"/>
            </a:solidFill>
          </a:ln>
        </p:spPr>
        <p:txBody>
          <a:bodyPr/>
          <a:lstStyle/>
          <a:p>
            <a:pPr marL="0" indent="6350" algn="ctr">
              <a:lnSpc>
                <a:spcPct val="90000"/>
              </a:lnSpc>
              <a:buFontTx/>
              <a:buNone/>
            </a:pPr>
            <a:r>
              <a:rPr lang="ar-SY" altLang="en-US" smtClean="0"/>
              <a:t>إثبات التشخيص السريري</a:t>
            </a:r>
            <a:endParaRPr lang="en-US" altLang="en-US" smtClean="0"/>
          </a:p>
        </p:txBody>
      </p:sp>
      <p:sp>
        <p:nvSpPr>
          <p:cNvPr id="16387" name="Rectangle 6"/>
          <p:cNvSpPr>
            <a:spLocks noChangeArrowheads="1"/>
          </p:cNvSpPr>
          <p:nvPr/>
        </p:nvSpPr>
        <p:spPr bwMode="auto">
          <a:xfrm>
            <a:off x="5364163" y="476250"/>
            <a:ext cx="3529012" cy="11557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anchorCtr="1">
            <a:spAutoFit/>
          </a:bodyPr>
          <a:lstStyle/>
          <a:p>
            <a:pPr indent="6350" rtl="1">
              <a:spcBef>
                <a:spcPct val="20000"/>
              </a:spcBef>
              <a:buClr>
                <a:srgbClr val="FFFF00"/>
              </a:buClr>
            </a:pPr>
            <a:r>
              <a:rPr lang="ar-SY" altLang="en-US" sz="3400">
                <a:latin typeface="Times New Roman" pitchFamily="18" charset="0"/>
                <a:cs typeface="Times New Roman" pitchFamily="18" charset="0"/>
              </a:rPr>
              <a:t>تقييم درجة التليف و الالتهاب النخري</a:t>
            </a:r>
            <a:endParaRPr lang="en-US" altLang="en-US" sz="3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8" name="Rectangle 7"/>
          <p:cNvSpPr>
            <a:spLocks noChangeArrowheads="1"/>
          </p:cNvSpPr>
          <p:nvPr/>
        </p:nvSpPr>
        <p:spPr bwMode="auto">
          <a:xfrm>
            <a:off x="649288" y="4318000"/>
            <a:ext cx="2914650" cy="11557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anchorCtr="1">
            <a:spAutoFit/>
          </a:bodyPr>
          <a:lstStyle/>
          <a:p>
            <a:pPr indent="6350" rtl="1">
              <a:spcBef>
                <a:spcPct val="20000"/>
              </a:spcBef>
              <a:buClr>
                <a:srgbClr val="FFFF00"/>
              </a:buClr>
            </a:pPr>
            <a:r>
              <a:rPr lang="ar-SY" altLang="en-US" sz="3400">
                <a:latin typeface="Times New Roman" pitchFamily="18" charset="0"/>
                <a:cs typeface="Times New Roman" pitchFamily="18" charset="0"/>
              </a:rPr>
              <a:t>تقييم وجود أمراض مرافقة, </a:t>
            </a:r>
            <a:r>
              <a:rPr lang="en-US" altLang="en-US" sz="3400">
                <a:latin typeface="Times New Roman" pitchFamily="18" charset="0"/>
                <a:cs typeface="Times New Roman" pitchFamily="18" charset="0"/>
              </a:rPr>
              <a:t>NASH</a:t>
            </a:r>
          </a:p>
        </p:txBody>
      </p:sp>
      <p:sp>
        <p:nvSpPr>
          <p:cNvPr id="16389" name="Rectangle 8"/>
          <p:cNvSpPr>
            <a:spLocks noChangeArrowheads="1"/>
          </p:cNvSpPr>
          <p:nvPr/>
        </p:nvSpPr>
        <p:spPr bwMode="auto">
          <a:xfrm>
            <a:off x="5508625" y="4508500"/>
            <a:ext cx="3240088" cy="57785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anchorCtr="1">
            <a:spAutoFit/>
          </a:bodyPr>
          <a:lstStyle/>
          <a:p>
            <a:pPr indent="6350" rtl="1">
              <a:spcBef>
                <a:spcPct val="20000"/>
              </a:spcBef>
              <a:buClr>
                <a:srgbClr val="FFFF00"/>
              </a:buClr>
            </a:pPr>
            <a:r>
              <a:rPr lang="ar-SY" altLang="en-US" sz="3000">
                <a:latin typeface="Times New Roman" pitchFamily="18" charset="0"/>
                <a:cs typeface="Times New Roman" pitchFamily="18" charset="0"/>
              </a:rPr>
              <a:t>تقدير الحاجة للعلاج</a:t>
            </a:r>
            <a:endParaRPr lang="en-US" altLang="en-US" sz="30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927225" y="1720850"/>
            <a:ext cx="5345113" cy="2500313"/>
            <a:chOff x="1214" y="1084"/>
            <a:chExt cx="3367" cy="1575"/>
          </a:xfrm>
        </p:grpSpPr>
        <p:sp>
          <p:nvSpPr>
            <p:cNvPr id="16391" name="Rectangle 4"/>
            <p:cNvSpPr>
              <a:spLocks noChangeArrowheads="1"/>
            </p:cNvSpPr>
            <p:nvPr/>
          </p:nvSpPr>
          <p:spPr bwMode="auto">
            <a:xfrm>
              <a:off x="1701" y="1253"/>
              <a:ext cx="2333" cy="1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rtl="1"/>
              <a:r>
                <a:rPr lang="ar-SY" altLang="en-US" sz="4400" b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دور الخزعة الكبدية في التهاب الكبد </a:t>
              </a:r>
              <a:r>
                <a:rPr lang="en-US" altLang="en-US" sz="4400" b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16392" name="Line 9"/>
            <p:cNvSpPr>
              <a:spLocks noChangeShapeType="1"/>
            </p:cNvSpPr>
            <p:nvPr/>
          </p:nvSpPr>
          <p:spPr bwMode="auto">
            <a:xfrm rot="20706192" flipV="1">
              <a:off x="4157" y="1130"/>
              <a:ext cx="424" cy="253"/>
            </a:xfrm>
            <a:prstGeom prst="line">
              <a:avLst/>
            </a:prstGeom>
            <a:noFill/>
            <a:ln w="76200">
              <a:solidFill>
                <a:srgbClr val="FFFFFF"/>
              </a:solidFill>
              <a:round/>
              <a:headEnd/>
              <a:tailEnd type="triangle" w="lg" len="lg"/>
            </a:ln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16393" name="Line 10"/>
            <p:cNvSpPr>
              <a:spLocks noChangeShapeType="1"/>
            </p:cNvSpPr>
            <p:nvPr/>
          </p:nvSpPr>
          <p:spPr bwMode="auto">
            <a:xfrm rot="15374439" flipV="1">
              <a:off x="1184" y="1169"/>
              <a:ext cx="424" cy="253"/>
            </a:xfrm>
            <a:prstGeom prst="line">
              <a:avLst/>
            </a:prstGeom>
            <a:noFill/>
            <a:ln w="76200">
              <a:solidFill>
                <a:srgbClr val="FFFFFF"/>
              </a:solidFill>
              <a:round/>
              <a:headEnd/>
              <a:tailEnd type="triangle" w="lg" len="lg"/>
            </a:ln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16394" name="Line 11"/>
            <p:cNvSpPr>
              <a:spLocks noChangeShapeType="1"/>
            </p:cNvSpPr>
            <p:nvPr/>
          </p:nvSpPr>
          <p:spPr bwMode="auto">
            <a:xfrm rot="4848820" flipV="1">
              <a:off x="4122" y="2320"/>
              <a:ext cx="424" cy="253"/>
            </a:xfrm>
            <a:prstGeom prst="line">
              <a:avLst/>
            </a:prstGeom>
            <a:noFill/>
            <a:ln w="76200">
              <a:solidFill>
                <a:srgbClr val="FFFFFF"/>
              </a:solidFill>
              <a:round/>
              <a:headEnd/>
              <a:tailEnd type="triangle" w="lg" len="lg"/>
            </a:ln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16395" name="Line 12"/>
            <p:cNvSpPr>
              <a:spLocks noChangeShapeType="1"/>
            </p:cNvSpPr>
            <p:nvPr/>
          </p:nvSpPr>
          <p:spPr bwMode="auto">
            <a:xfrm rot="10117692" flipV="1">
              <a:off x="1214" y="2277"/>
              <a:ext cx="424" cy="253"/>
            </a:xfrm>
            <a:prstGeom prst="line">
              <a:avLst/>
            </a:prstGeom>
            <a:noFill/>
            <a:ln w="76200">
              <a:solidFill>
                <a:srgbClr val="FFFFFF"/>
              </a:solidFill>
              <a:round/>
              <a:headEnd/>
              <a:tailEnd type="triangle" w="lg" len="lg"/>
            </a:ln>
          </p:spPr>
          <p:txBody>
            <a:bodyPr wrap="none" anchor="ctr"/>
            <a:lstStyle/>
            <a:p>
              <a:endParaRPr lang="ar-SA"/>
            </a:p>
          </p:txBody>
        </p:sp>
      </p:grp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smtClean="0"/>
              <a:t>أهداف المعالجة</a:t>
            </a:r>
            <a:endParaRPr lang="en-US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7704137" cy="4751387"/>
          </a:xfrm>
          <a:noFill/>
          <a:ln>
            <a:solidFill>
              <a:srgbClr val="00FFFF"/>
            </a:solidFill>
          </a:ln>
        </p:spPr>
        <p:txBody>
          <a:bodyPr/>
          <a:lstStyle/>
          <a:p>
            <a:r>
              <a:rPr lang="ar-SY" u="sng" smtClean="0">
                <a:solidFill>
                  <a:srgbClr val="FF0066"/>
                </a:solidFill>
              </a:rPr>
              <a:t>الأهداف الأولية - الشفاء</a:t>
            </a:r>
          </a:p>
          <a:p>
            <a:pPr lvl="1"/>
            <a:r>
              <a:rPr lang="ar-SA" sz="3200" b="1" smtClean="0"/>
              <a:t>الوصول الى انعدام كامل للتناسخ الفيروسي</a:t>
            </a:r>
            <a:endParaRPr lang="ar-SY" sz="3200" b="1" smtClean="0"/>
          </a:p>
          <a:p>
            <a:pPr lvl="1"/>
            <a:r>
              <a:rPr lang="ar-SY" sz="3200" b="1" smtClean="0"/>
              <a:t>الشفاء التام للإصابة الكبدية</a:t>
            </a:r>
          </a:p>
          <a:p>
            <a:pPr lvl="1"/>
            <a:r>
              <a:rPr lang="ar-SY" sz="3200" b="1" smtClean="0"/>
              <a:t>التخلص من الأعراض</a:t>
            </a:r>
          </a:p>
          <a:p>
            <a:r>
              <a:rPr lang="ar-SY" u="sng" smtClean="0">
                <a:solidFill>
                  <a:srgbClr val="FF0066"/>
                </a:solidFill>
              </a:rPr>
              <a:t>الأهداف الثانوية – الوقاية</a:t>
            </a:r>
          </a:p>
          <a:p>
            <a:pPr lvl="1"/>
            <a:r>
              <a:rPr lang="ar-SA" sz="3200" b="1" smtClean="0"/>
              <a:t>الوقاية من التطور نحو التشمع</a:t>
            </a:r>
            <a:r>
              <a:rPr lang="ar-SY" sz="3200" b="1" smtClean="0"/>
              <a:t> و انكسار المعاوضة</a:t>
            </a:r>
          </a:p>
          <a:p>
            <a:pPr lvl="1"/>
            <a:r>
              <a:rPr lang="ar-SY" sz="3200" b="1" smtClean="0"/>
              <a:t>الوقاية من </a:t>
            </a:r>
            <a:r>
              <a:rPr lang="ar-SA" sz="3200" b="1" smtClean="0"/>
              <a:t>سرطانة الخلية الكبدية </a:t>
            </a:r>
            <a:r>
              <a:rPr lang="en-US" sz="3200" b="1" smtClean="0"/>
              <a:t>HCC</a:t>
            </a:r>
            <a:r>
              <a:rPr lang="en-US" smtClean="0"/>
              <a:t> 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ar-SY" dirty="0" smtClean="0">
                <a:solidFill>
                  <a:srgbClr val="FF0000"/>
                </a:solidFill>
              </a:rPr>
              <a:t>الأدوية المتوفرة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14400"/>
            <a:ext cx="7991475" cy="5467350"/>
          </a:xfrm>
          <a:noFill/>
          <a:ln>
            <a:solidFill>
              <a:srgbClr val="00FFFF"/>
            </a:solidFill>
          </a:ln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ar-SY" b="1" u="sng" dirty="0" err="1" smtClean="0">
                <a:solidFill>
                  <a:srgbClr val="FF0000"/>
                </a:solidFill>
              </a:rPr>
              <a:t>الإنترفيرون</a:t>
            </a:r>
            <a:r>
              <a:rPr lang="ar-SY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smtClean="0">
                <a:solidFill>
                  <a:srgbClr val="FF0000"/>
                </a:solidFill>
              </a:rPr>
              <a:t>IFN</a:t>
            </a:r>
            <a:r>
              <a:rPr lang="ar-SY" b="1" dirty="0" smtClean="0">
                <a:solidFill>
                  <a:srgbClr val="FF0000"/>
                </a:solidFill>
              </a:rPr>
              <a:t>:</a:t>
            </a:r>
            <a:r>
              <a:rPr lang="ar-SY" dirty="0" smtClean="0">
                <a:solidFill>
                  <a:srgbClr val="FF0000"/>
                </a:solidFill>
              </a:rPr>
              <a:t> </a:t>
            </a:r>
            <a:r>
              <a:rPr lang="ar-SY" dirty="0" smtClean="0"/>
              <a:t>3 مليون وحدة 3 مرات أسبوعياً </a:t>
            </a:r>
            <a:r>
              <a:rPr lang="en-US" dirty="0" smtClean="0"/>
              <a:t>S.C.</a:t>
            </a:r>
            <a:endParaRPr lang="ar-SY" dirty="0" smtClean="0"/>
          </a:p>
          <a:p>
            <a:r>
              <a:rPr lang="ar-SY" dirty="0" smtClean="0"/>
              <a:t>مضاد فيروسي,</a:t>
            </a:r>
            <a:r>
              <a:rPr lang="en-US" dirty="0" smtClean="0"/>
              <a:t>Anti viral</a:t>
            </a:r>
            <a:r>
              <a:rPr lang="ar-SY" dirty="0" smtClean="0"/>
              <a:t> </a:t>
            </a:r>
          </a:p>
          <a:p>
            <a:r>
              <a:rPr lang="ar-SY" dirty="0" smtClean="0"/>
              <a:t>معدل للمناعة </a:t>
            </a:r>
            <a:r>
              <a:rPr lang="en-US" dirty="0" err="1" smtClean="0"/>
              <a:t>Immunomodulator</a:t>
            </a:r>
            <a:endParaRPr lang="en-US" dirty="0" smtClean="0"/>
          </a:p>
          <a:p>
            <a:r>
              <a:rPr lang="ar-SY" dirty="0" smtClean="0"/>
              <a:t>مضاد تنمي </a:t>
            </a:r>
            <a:r>
              <a:rPr lang="en-US" dirty="0" err="1" smtClean="0"/>
              <a:t>Antiproliferative</a:t>
            </a:r>
            <a:endParaRPr lang="ar-SY" dirty="0" smtClean="0"/>
          </a:p>
          <a:p>
            <a:r>
              <a:rPr lang="en-US" dirty="0" smtClean="0"/>
              <a:t>-IFN </a:t>
            </a:r>
            <a:r>
              <a:rPr lang="en-US" dirty="0" smtClean="0">
                <a:sym typeface="Symbol" pitchFamily="18" charset="2"/>
              </a:rPr>
              <a:t> 2a</a:t>
            </a:r>
            <a:r>
              <a:rPr lang="ar-SY" dirty="0" smtClean="0">
                <a:sym typeface="Symbol" pitchFamily="18" charset="2"/>
              </a:rPr>
              <a:t>  </a:t>
            </a:r>
          </a:p>
          <a:p>
            <a:r>
              <a:rPr lang="en-US" dirty="0" smtClean="0">
                <a:sym typeface="Symbol" pitchFamily="18" charset="2"/>
              </a:rPr>
              <a:t>-IFN  2b</a:t>
            </a:r>
            <a:endParaRPr lang="ar-SY" dirty="0" smtClean="0"/>
          </a:p>
          <a:p>
            <a:pPr>
              <a:buFont typeface="Wingdings" pitchFamily="2" charset="2"/>
              <a:buChar char="q"/>
            </a:pPr>
            <a:r>
              <a:rPr lang="ar-SY" b="1" u="sng" dirty="0" err="1" smtClean="0">
                <a:solidFill>
                  <a:srgbClr val="FF0000"/>
                </a:solidFill>
              </a:rPr>
              <a:t>البيغانترفيرون</a:t>
            </a:r>
            <a:r>
              <a:rPr lang="ar-SY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smtClean="0">
                <a:solidFill>
                  <a:srgbClr val="FF0000"/>
                </a:solidFill>
              </a:rPr>
              <a:t>Peg-IFN</a:t>
            </a:r>
            <a:r>
              <a:rPr lang="ar-SY" b="1" dirty="0" smtClean="0"/>
              <a:t>:نفس </a:t>
            </a:r>
            <a:r>
              <a:rPr lang="en-US" b="1" dirty="0" smtClean="0"/>
              <a:t>INF </a:t>
            </a:r>
            <a:r>
              <a:rPr lang="ar-SY" b="1" dirty="0" smtClean="0"/>
              <a:t> + </a:t>
            </a:r>
            <a:r>
              <a:rPr lang="en-US" b="1" dirty="0" err="1" smtClean="0"/>
              <a:t>Polyethylen</a:t>
            </a:r>
            <a:r>
              <a:rPr lang="en-US" b="1" dirty="0" smtClean="0"/>
              <a:t> Glycol</a:t>
            </a:r>
            <a:endParaRPr lang="ar-SY" b="1" dirty="0" smtClean="0"/>
          </a:p>
          <a:p>
            <a:r>
              <a:rPr lang="ar-SY" b="1" dirty="0" smtClean="0"/>
              <a:t>يصبح نصف عمره أطول </a:t>
            </a:r>
            <a:r>
              <a:rPr lang="ar-SY" b="1" dirty="0" err="1" smtClean="0"/>
              <a:t>و</a:t>
            </a:r>
            <a:r>
              <a:rPr lang="ar-SY" b="1" dirty="0" smtClean="0"/>
              <a:t> تركيزه بالدم مستقر مما يزيد فعاليته</a:t>
            </a:r>
            <a:endParaRPr lang="en-US" dirty="0" smtClean="0"/>
          </a:p>
          <a:p>
            <a:r>
              <a:rPr lang="ar-SY" dirty="0" err="1" smtClean="0"/>
              <a:t>اسبوعياً</a:t>
            </a:r>
            <a:r>
              <a:rPr lang="ar-SY" dirty="0" smtClean="0"/>
              <a:t> </a:t>
            </a:r>
            <a:r>
              <a:rPr lang="en-US" dirty="0" smtClean="0"/>
              <a:t>S.C.</a:t>
            </a:r>
            <a:endParaRPr lang="ar-SY" dirty="0" smtClean="0"/>
          </a:p>
          <a:p>
            <a:pPr algn="l" rtl="0"/>
            <a:r>
              <a:rPr lang="en-US" dirty="0" smtClean="0"/>
              <a:t>Peg-IFN </a:t>
            </a:r>
            <a:r>
              <a:rPr lang="en-US" dirty="0" smtClean="0">
                <a:sym typeface="Symbol" pitchFamily="18" charset="2"/>
              </a:rPr>
              <a:t> 2a 180 gm</a:t>
            </a:r>
          </a:p>
          <a:p>
            <a:pPr algn="l" rtl="0"/>
            <a:r>
              <a:rPr lang="en-US" dirty="0" smtClean="0">
                <a:sym typeface="Symbol" pitchFamily="18" charset="2"/>
              </a:rPr>
              <a:t>Peg-IFN  2b 1.5 gm/kg</a:t>
            </a:r>
          </a:p>
          <a:p>
            <a:pPr>
              <a:buFont typeface="Wingdings" pitchFamily="2" charset="2"/>
              <a:buChar char="q"/>
            </a:pPr>
            <a:r>
              <a:rPr lang="ar-SY" sz="3600" b="1" u="sng" dirty="0" err="1" smtClean="0">
                <a:solidFill>
                  <a:srgbClr val="FF0000"/>
                </a:solidFill>
              </a:rPr>
              <a:t>الريبافيرين</a:t>
            </a:r>
            <a:r>
              <a:rPr lang="ar-SY" sz="3600" b="1" u="sng" dirty="0" smtClean="0"/>
              <a:t>:</a:t>
            </a:r>
            <a:r>
              <a:rPr lang="ar-SY" dirty="0" smtClean="0"/>
              <a:t> </a:t>
            </a:r>
          </a:p>
          <a:p>
            <a:r>
              <a:rPr lang="ar-SY" dirty="0" smtClean="0"/>
              <a:t>مضاهي </a:t>
            </a:r>
            <a:r>
              <a:rPr lang="ar-SY" dirty="0" err="1" smtClean="0"/>
              <a:t>نكليوزيدي</a:t>
            </a:r>
            <a:r>
              <a:rPr lang="ar-SY" dirty="0" smtClean="0"/>
              <a:t> </a:t>
            </a:r>
            <a:r>
              <a:rPr lang="ar-SY" dirty="0" err="1" smtClean="0"/>
              <a:t>لايثبط</a:t>
            </a:r>
            <a:r>
              <a:rPr lang="ar-SY" dirty="0" smtClean="0"/>
              <a:t> التناسخ الفيروسي لوحده ولكن يعطى بالمشاركة مع </a:t>
            </a:r>
            <a:r>
              <a:rPr lang="en-US" dirty="0" smtClean="0"/>
              <a:t>INF</a:t>
            </a:r>
            <a:endParaRPr lang="ar-SY" dirty="0" smtClean="0"/>
          </a:p>
          <a:p>
            <a:r>
              <a:rPr lang="ar-SY" dirty="0" smtClean="0"/>
              <a:t>800-1200 مع يومياً عن طريق الفم</a:t>
            </a:r>
          </a:p>
          <a:p>
            <a:r>
              <a:rPr lang="ar-SY" b="1" dirty="0" smtClean="0"/>
              <a:t>المعالجة </a:t>
            </a:r>
            <a:r>
              <a:rPr lang="ar-SY" b="1" dirty="0" err="1" smtClean="0"/>
              <a:t>التشاركية</a:t>
            </a:r>
            <a:endParaRPr lang="ar-SY" b="1" dirty="0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>
                <a:solidFill>
                  <a:srgbClr val="FF0000"/>
                </a:solidFill>
              </a:rPr>
              <a:t>الاستجابة الفيروسية: </a:t>
            </a:r>
            <a:r>
              <a:rPr lang="ar-SY" dirty="0" err="1" smtClean="0">
                <a:solidFill>
                  <a:srgbClr val="FF0000"/>
                </a:solidFill>
              </a:rPr>
              <a:t>تعاريف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295400"/>
            <a:ext cx="8351838" cy="4797425"/>
          </a:xfrm>
          <a:noFill/>
          <a:ln>
            <a:solidFill>
              <a:srgbClr val="00FFFF"/>
            </a:solidFill>
          </a:ln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u="sng" dirty="0" smtClean="0">
                <a:solidFill>
                  <a:srgbClr val="FF0066"/>
                </a:solidFill>
              </a:rPr>
              <a:t>EVR </a:t>
            </a:r>
            <a:r>
              <a:rPr lang="ar-SY" dirty="0" smtClean="0"/>
              <a:t> : سلبية </a:t>
            </a:r>
            <a:r>
              <a:rPr lang="ar-SY" dirty="0" err="1" smtClean="0"/>
              <a:t>الـ</a:t>
            </a:r>
            <a:r>
              <a:rPr lang="ar-SY" dirty="0" smtClean="0"/>
              <a:t> </a:t>
            </a:r>
            <a:r>
              <a:rPr lang="en-US" dirty="0" smtClean="0"/>
              <a:t>HCV RNA </a:t>
            </a:r>
            <a:r>
              <a:rPr lang="ar-SY" dirty="0" smtClean="0"/>
              <a:t>أو انخفاضه أكثر من 2 </a:t>
            </a:r>
            <a:r>
              <a:rPr lang="en-US" dirty="0" smtClean="0"/>
              <a:t>Log</a:t>
            </a:r>
            <a:r>
              <a:rPr lang="ar-SY" dirty="0" smtClean="0"/>
              <a:t> عن الرقم قبل المعالجة بعد 12 أسبوع من العلاج</a:t>
            </a:r>
          </a:p>
          <a:p>
            <a:pPr>
              <a:buFontTx/>
              <a:buNone/>
            </a:pPr>
            <a:endParaRPr lang="ar-SY" dirty="0" smtClean="0"/>
          </a:p>
          <a:p>
            <a:pPr>
              <a:buFontTx/>
              <a:buNone/>
            </a:pPr>
            <a:r>
              <a:rPr lang="ar-SY" dirty="0" smtClean="0"/>
              <a:t> </a:t>
            </a:r>
            <a:r>
              <a:rPr lang="en-US" u="sng" dirty="0" smtClean="0">
                <a:solidFill>
                  <a:srgbClr val="FF0066"/>
                </a:solidFill>
              </a:rPr>
              <a:t>ETR</a:t>
            </a:r>
            <a:r>
              <a:rPr lang="ar-SY" dirty="0" smtClean="0"/>
              <a:t> : عودة </a:t>
            </a:r>
            <a:r>
              <a:rPr lang="ar-SY" dirty="0" err="1" smtClean="0"/>
              <a:t>الـ</a:t>
            </a:r>
            <a:r>
              <a:rPr lang="ar-SY" dirty="0" smtClean="0"/>
              <a:t> </a:t>
            </a:r>
            <a:r>
              <a:rPr lang="en-US" dirty="0" smtClean="0"/>
              <a:t>ALT</a:t>
            </a:r>
            <a:r>
              <a:rPr lang="ar-SY" dirty="0" smtClean="0"/>
              <a:t> </a:t>
            </a:r>
            <a:r>
              <a:rPr lang="ar-SY" dirty="0" err="1" smtClean="0"/>
              <a:t>الى</a:t>
            </a:r>
            <a:r>
              <a:rPr lang="ar-SY" dirty="0" smtClean="0"/>
              <a:t> الطبيعي والـ </a:t>
            </a:r>
            <a:r>
              <a:rPr lang="en-US" dirty="0" smtClean="0"/>
              <a:t>HCV RNA</a:t>
            </a:r>
            <a:r>
              <a:rPr lang="ar-SY" dirty="0" smtClean="0"/>
              <a:t> سلبي عند نهاية المعالجة</a:t>
            </a:r>
          </a:p>
          <a:p>
            <a:pPr>
              <a:buFontTx/>
              <a:buNone/>
            </a:pPr>
            <a:endParaRPr lang="ar-SY" dirty="0" smtClean="0"/>
          </a:p>
          <a:p>
            <a:pPr>
              <a:buFontTx/>
              <a:buNone/>
            </a:pPr>
            <a:r>
              <a:rPr lang="ar-SY" dirty="0" smtClean="0"/>
              <a:t> </a:t>
            </a:r>
            <a:r>
              <a:rPr lang="en-US" u="sng" dirty="0" smtClean="0">
                <a:solidFill>
                  <a:srgbClr val="FF0066"/>
                </a:solidFill>
              </a:rPr>
              <a:t>SVR</a:t>
            </a:r>
            <a:r>
              <a:rPr lang="ar-SY" dirty="0" smtClean="0"/>
              <a:t> : بقاء </a:t>
            </a:r>
            <a:r>
              <a:rPr lang="en-US" dirty="0" smtClean="0"/>
              <a:t>ALT</a:t>
            </a:r>
            <a:r>
              <a:rPr lang="ar-SY" dirty="0" smtClean="0"/>
              <a:t> طبيعية والـ </a:t>
            </a:r>
            <a:r>
              <a:rPr lang="en-US" dirty="0" smtClean="0"/>
              <a:t>HCV RNA</a:t>
            </a:r>
            <a:r>
              <a:rPr lang="ar-SY" dirty="0" smtClean="0"/>
              <a:t> سلبية ستة </a:t>
            </a:r>
            <a:r>
              <a:rPr lang="ar-SY" dirty="0" err="1" smtClean="0"/>
              <a:t>اشهر</a:t>
            </a:r>
            <a:r>
              <a:rPr lang="ar-SY" dirty="0" smtClean="0"/>
              <a:t> بعد انتهاء العلاج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smtClean="0"/>
              <a:t>الاستجابة الفيروسية: تعاريف</a:t>
            </a:r>
            <a:endParaRPr lang="en-US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52600"/>
            <a:ext cx="8280400" cy="4114800"/>
          </a:xfrm>
          <a:noFill/>
          <a:ln>
            <a:solidFill>
              <a:srgbClr val="00FFFF"/>
            </a:solidFill>
          </a:ln>
        </p:spPr>
        <p:txBody>
          <a:bodyPr/>
          <a:lstStyle/>
          <a:p>
            <a:pPr>
              <a:buFontTx/>
              <a:buNone/>
            </a:pPr>
            <a:r>
              <a:rPr lang="ar-SY" b="1" u="sng" smtClean="0">
                <a:solidFill>
                  <a:srgbClr val="FF0066"/>
                </a:solidFill>
              </a:rPr>
              <a:t>عدم الاستجابة</a:t>
            </a:r>
            <a:r>
              <a:rPr lang="ar-SY" smtClean="0"/>
              <a:t>: بقاء الـ </a:t>
            </a:r>
            <a:r>
              <a:rPr lang="en-US" smtClean="0"/>
              <a:t>ALT </a:t>
            </a:r>
            <a:r>
              <a:rPr lang="ar-SY" smtClean="0"/>
              <a:t> مرتفعة وعدم انخفاض الـ </a:t>
            </a:r>
            <a:r>
              <a:rPr lang="en-US" smtClean="0"/>
              <a:t>HCV RNA</a:t>
            </a:r>
            <a:r>
              <a:rPr lang="ar-SY" smtClean="0"/>
              <a:t> رغم العلاج</a:t>
            </a:r>
          </a:p>
          <a:p>
            <a:pPr>
              <a:buFontTx/>
              <a:buNone/>
            </a:pPr>
            <a:endParaRPr lang="ar-SY" smtClean="0"/>
          </a:p>
          <a:p>
            <a:pPr>
              <a:buFontTx/>
              <a:buNone/>
            </a:pPr>
            <a:endParaRPr lang="ar-SY" smtClean="0"/>
          </a:p>
          <a:p>
            <a:pPr>
              <a:buFontTx/>
              <a:buNone/>
            </a:pPr>
            <a:r>
              <a:rPr lang="ar-SY" u="sng" smtClean="0">
                <a:solidFill>
                  <a:srgbClr val="FF0066"/>
                </a:solidFill>
              </a:rPr>
              <a:t>النكس </a:t>
            </a:r>
            <a:r>
              <a:rPr lang="ar-SY" smtClean="0"/>
              <a:t>: ارتفاع الـ </a:t>
            </a:r>
            <a:r>
              <a:rPr lang="en-US" smtClean="0"/>
              <a:t>ALT</a:t>
            </a:r>
            <a:r>
              <a:rPr lang="ar-SY" smtClean="0"/>
              <a:t> والـ </a:t>
            </a:r>
            <a:r>
              <a:rPr lang="en-US" smtClean="0"/>
              <a:t>HCV RNA</a:t>
            </a:r>
            <a:r>
              <a:rPr lang="ar-SY" smtClean="0"/>
              <a:t> بعد إيقاف العلاج بعد أن أصبحت سلبية في نهايته</a:t>
            </a:r>
            <a:endParaRPr lang="en-US" smtClean="0"/>
          </a:p>
          <a:p>
            <a:pPr>
              <a:buFontTx/>
              <a:buNone/>
            </a:pPr>
            <a:endParaRPr lang="en-US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smtClean="0"/>
              <a:t>ملاحظات</a:t>
            </a:r>
            <a:endParaRPr lang="en-US" smtClean="0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ar-SY" smtClean="0"/>
              <a:t>في العلاج لا ننظر الى رقم معين لل </a:t>
            </a:r>
            <a:r>
              <a:rPr lang="en-US" smtClean="0"/>
              <a:t>pcr </a:t>
            </a:r>
            <a:r>
              <a:rPr lang="ar-SY" smtClean="0"/>
              <a:t> فمجرد أن تكون ايجابية هو الذي يهمنا من أجل معرفة الأستجابة للعلاج لاحقا .</a:t>
            </a:r>
          </a:p>
          <a:p>
            <a:r>
              <a:rPr lang="ar-SY" smtClean="0"/>
              <a:t>الأستجابة البدئية للعلاج بأن تصبح ال</a:t>
            </a:r>
            <a:r>
              <a:rPr lang="en-US" smtClean="0"/>
              <a:t>PCR </a:t>
            </a:r>
            <a:r>
              <a:rPr lang="ar-SY" smtClean="0"/>
              <a:t> سلبية أو تنخفض الى أكثر من 100 ضعف .</a:t>
            </a:r>
          </a:p>
          <a:p>
            <a:r>
              <a:rPr lang="ar-SY" smtClean="0"/>
              <a:t>التشمع المعاوض يعالج أما اللامعاوض لا يعالج </a:t>
            </a:r>
            <a:endParaRPr lang="en-US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Y" smtClean="0"/>
              <a:t>الحالة رقم 4: المعالجة المضادة للفيروسات و التشمع</a:t>
            </a:r>
            <a:endParaRPr lang="en-US" smtClean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631113" cy="4556125"/>
          </a:xfrm>
          <a:noFill/>
          <a:ln>
            <a:solidFill>
              <a:srgbClr val="00FFFF"/>
            </a:solidFill>
          </a:ln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ar-SY" sz="2800" b="1" dirty="0" smtClean="0">
                <a:solidFill>
                  <a:srgbClr val="FF0066"/>
                </a:solidFill>
              </a:rPr>
              <a:t>نعالج إذا كان:</a:t>
            </a:r>
          </a:p>
          <a:p>
            <a:pPr>
              <a:lnSpc>
                <a:spcPct val="80000"/>
              </a:lnSpc>
            </a:pPr>
            <a:r>
              <a:rPr lang="ar-SA" sz="2800" dirty="0" err="1" smtClean="0"/>
              <a:t>بيليروبين</a:t>
            </a:r>
            <a:r>
              <a:rPr lang="ar-SA" sz="2800" dirty="0" smtClean="0"/>
              <a:t> المصل	أقل من 1.5 ملغ/دل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INR</a:t>
            </a:r>
            <a:r>
              <a:rPr lang="ar-SA" sz="2800" dirty="0" smtClean="0"/>
              <a:t>			أقل من 1.5</a:t>
            </a:r>
          </a:p>
          <a:p>
            <a:pPr>
              <a:lnSpc>
                <a:spcPct val="80000"/>
              </a:lnSpc>
            </a:pPr>
            <a:r>
              <a:rPr lang="ar-SY" sz="2800" dirty="0" smtClean="0"/>
              <a:t>أل</a:t>
            </a:r>
            <a:r>
              <a:rPr lang="ar-SA" sz="2800" dirty="0" err="1" smtClean="0"/>
              <a:t>بومين</a:t>
            </a:r>
            <a:r>
              <a:rPr lang="ar-SA" sz="2800" dirty="0" smtClean="0"/>
              <a:t> المصل:	أكثر من 3.4 </a:t>
            </a:r>
            <a:r>
              <a:rPr lang="ar-SA" sz="2800" dirty="0" err="1" smtClean="0"/>
              <a:t>غ</a:t>
            </a:r>
            <a:r>
              <a:rPr lang="ar-SA" sz="2800" dirty="0" smtClean="0"/>
              <a:t>/دل</a:t>
            </a:r>
          </a:p>
          <a:p>
            <a:pPr>
              <a:lnSpc>
                <a:spcPct val="80000"/>
              </a:lnSpc>
            </a:pPr>
            <a:r>
              <a:rPr lang="ar-SA" sz="2800" dirty="0" smtClean="0"/>
              <a:t>عدد </a:t>
            </a:r>
            <a:r>
              <a:rPr lang="ar-SA" sz="2800" dirty="0" err="1" smtClean="0"/>
              <a:t>الصفيحات</a:t>
            </a:r>
            <a:r>
              <a:rPr lang="ar-SA" sz="2800" dirty="0" smtClean="0"/>
              <a:t>:	أكثر من 000 75 /ملم3</a:t>
            </a:r>
          </a:p>
          <a:p>
            <a:pPr>
              <a:lnSpc>
                <a:spcPct val="80000"/>
              </a:lnSpc>
            </a:pPr>
            <a:r>
              <a:rPr lang="ar-SA" sz="2800" dirty="0" smtClean="0"/>
              <a:t>عدد الكريات البيض:   أكثر من </a:t>
            </a:r>
            <a:r>
              <a:rPr lang="en-US" sz="2800" dirty="0" smtClean="0"/>
              <a:t>1500</a:t>
            </a:r>
            <a:r>
              <a:rPr lang="ar-SA" sz="2800" dirty="0" smtClean="0"/>
              <a:t>/ ملم3</a:t>
            </a: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ar-SA" sz="2800" dirty="0" err="1" smtClean="0"/>
              <a:t>الهيموغلوبين</a:t>
            </a:r>
            <a:r>
              <a:rPr lang="ar-SA" sz="2800" dirty="0" smtClean="0"/>
              <a:t>:           أكثر من 13 </a:t>
            </a:r>
            <a:r>
              <a:rPr lang="ar-SA" sz="2800" dirty="0" err="1" smtClean="0"/>
              <a:t>غ</a:t>
            </a:r>
            <a:r>
              <a:rPr lang="ar-SA" sz="2800" dirty="0" smtClean="0"/>
              <a:t>/دل للرجال</a:t>
            </a:r>
          </a:p>
          <a:p>
            <a:pPr>
              <a:lnSpc>
                <a:spcPct val="80000"/>
              </a:lnSpc>
            </a:pPr>
            <a:r>
              <a:rPr lang="ar-SA" sz="2800" dirty="0" smtClean="0"/>
              <a:t>                           أكثر من 12 </a:t>
            </a:r>
            <a:r>
              <a:rPr lang="ar-SA" sz="2800" dirty="0" err="1" smtClean="0"/>
              <a:t>غ</a:t>
            </a:r>
            <a:r>
              <a:rPr lang="ar-SA" sz="2800" dirty="0" smtClean="0"/>
              <a:t>/دل للنساء</a:t>
            </a:r>
          </a:p>
          <a:p>
            <a:pPr>
              <a:lnSpc>
                <a:spcPct val="80000"/>
              </a:lnSpc>
            </a:pPr>
            <a:r>
              <a:rPr lang="ar-SA" sz="2800" dirty="0" smtClean="0"/>
              <a:t>عدم وجود علامات تشير إلى اعتلال دماغي كبدي </a:t>
            </a:r>
          </a:p>
          <a:p>
            <a:pPr>
              <a:lnSpc>
                <a:spcPct val="80000"/>
              </a:lnSpc>
            </a:pPr>
            <a:r>
              <a:rPr lang="ar-SA" sz="2800" dirty="0" smtClean="0"/>
              <a:t>غياب </a:t>
            </a:r>
            <a:r>
              <a:rPr lang="ar-SA" sz="2800" dirty="0" err="1" smtClean="0"/>
              <a:t>الحبن</a:t>
            </a:r>
            <a:r>
              <a:rPr lang="en-US" sz="2800" dirty="0" smtClean="0"/>
              <a:t> 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ar-SY" dirty="0" smtClean="0">
                <a:solidFill>
                  <a:srgbClr val="FF0000"/>
                </a:solidFill>
              </a:rPr>
              <a:t>حقائق حول التهاب الكبد 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/>
          </a:bodyPr>
          <a:lstStyle/>
          <a:p>
            <a:r>
              <a:rPr lang="ar-SY" dirty="0" smtClean="0"/>
              <a:t>اكتشف  الفيروس </a:t>
            </a:r>
            <a:r>
              <a:rPr lang="en-US" dirty="0" smtClean="0"/>
              <a:t>HCV</a:t>
            </a:r>
            <a:r>
              <a:rPr lang="ar-SY" dirty="0" smtClean="0"/>
              <a:t> عام 1989 وهو فيروس من نوع </a:t>
            </a:r>
            <a:r>
              <a:rPr lang="en-US" dirty="0" smtClean="0"/>
              <a:t> .RNA </a:t>
            </a:r>
            <a:r>
              <a:rPr lang="ar-SY" dirty="0" smtClean="0"/>
              <a:t> 40 - 60 </a:t>
            </a:r>
            <a:r>
              <a:rPr lang="ar-SY" dirty="0" err="1" smtClean="0"/>
              <a:t>نانومتر</a:t>
            </a:r>
            <a:r>
              <a:rPr lang="ar-SY" dirty="0" smtClean="0"/>
              <a:t> . من فصيلة </a:t>
            </a:r>
            <a:r>
              <a:rPr lang="en-US" dirty="0" err="1" smtClean="0"/>
              <a:t>Flaviviridae</a:t>
            </a:r>
            <a:endParaRPr lang="en-US" dirty="0" smtClean="0"/>
          </a:p>
          <a:p>
            <a:r>
              <a:rPr lang="ar-SY" dirty="0" smtClean="0"/>
              <a:t>يتكاثر بنسبة 10 – 1000 مليار نسخة يومياً</a:t>
            </a:r>
          </a:p>
          <a:p>
            <a:r>
              <a:rPr lang="ar-SY" dirty="0" smtClean="0"/>
              <a:t>نسبة </a:t>
            </a:r>
            <a:r>
              <a:rPr lang="ar-SY" dirty="0" err="1" smtClean="0"/>
              <a:t>الإزمان</a:t>
            </a:r>
            <a:r>
              <a:rPr lang="ar-SY" dirty="0" smtClean="0"/>
              <a:t> 75% - 85%</a:t>
            </a:r>
          </a:p>
          <a:p>
            <a:r>
              <a:rPr lang="ar-SY" dirty="0" smtClean="0"/>
              <a:t>خطر </a:t>
            </a:r>
            <a:r>
              <a:rPr lang="ar-SY" dirty="0" err="1" smtClean="0"/>
              <a:t>التشمع</a:t>
            </a:r>
            <a:endParaRPr lang="ar-SY" dirty="0" smtClean="0"/>
          </a:p>
          <a:p>
            <a:pPr marL="2057400" lvl="1"/>
            <a:r>
              <a:rPr lang="ar-SY" sz="3200" dirty="0" smtClean="0"/>
              <a:t>20% خلال 20 سنة من الإصابة</a:t>
            </a:r>
          </a:p>
          <a:p>
            <a:pPr marL="2057400" lvl="1"/>
            <a:r>
              <a:rPr lang="ar-SY" sz="3200" dirty="0" smtClean="0"/>
              <a:t>30% خلال 30 سنة من الإصابة</a:t>
            </a:r>
          </a:p>
          <a:p>
            <a:r>
              <a:rPr lang="ar-SY" dirty="0" smtClean="0"/>
              <a:t>الوفيات المرتبطة </a:t>
            </a:r>
            <a:r>
              <a:rPr lang="ar-SY" dirty="0" err="1" smtClean="0"/>
              <a:t>بالتشمع</a:t>
            </a:r>
            <a:r>
              <a:rPr lang="ar-SY" dirty="0" smtClean="0"/>
              <a:t>: 1-5%/ سنة</a:t>
            </a:r>
          </a:p>
          <a:p>
            <a:r>
              <a:rPr lang="ar-SY" dirty="0" smtClean="0"/>
              <a:t>حدوث </a:t>
            </a:r>
            <a:r>
              <a:rPr lang="ar-SY" dirty="0" err="1" smtClean="0"/>
              <a:t>سرطانة</a:t>
            </a:r>
            <a:r>
              <a:rPr lang="ar-SY" dirty="0" smtClean="0"/>
              <a:t> الخلية الكبدية عند مرضى </a:t>
            </a:r>
            <a:r>
              <a:rPr lang="ar-SY" dirty="0" err="1" smtClean="0"/>
              <a:t>التشمع</a:t>
            </a:r>
            <a:r>
              <a:rPr lang="ar-SY" dirty="0" smtClean="0"/>
              <a:t> 1-4%/سنة</a:t>
            </a:r>
            <a:endParaRPr lang="en-US" sz="3600" dirty="0" smtClean="0"/>
          </a:p>
          <a:p>
            <a:endParaRPr lang="ar-SY" dirty="0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b="1" dirty="0" smtClean="0">
                <a:solidFill>
                  <a:srgbClr val="FF0000"/>
                </a:solidFill>
              </a:rPr>
              <a:t>معالجة التهاب الكبد </a:t>
            </a:r>
            <a:r>
              <a:rPr lang="en-US" b="1" dirty="0" smtClean="0">
                <a:solidFill>
                  <a:srgbClr val="FF0000"/>
                </a:solidFill>
              </a:rPr>
              <a:t>C</a:t>
            </a:r>
            <a:r>
              <a:rPr lang="ar-SY" b="1" dirty="0" smtClean="0">
                <a:solidFill>
                  <a:srgbClr val="FF0000"/>
                </a:solidFill>
              </a:rPr>
              <a:t> الحاد</a:t>
            </a: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447800"/>
            <a:ext cx="7772400" cy="3962399"/>
          </a:xfrm>
          <a:noFill/>
          <a:ln w="57150">
            <a:solidFill>
              <a:srgbClr val="00FFFF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ar-SY" dirty="0" smtClean="0"/>
              <a:t>يعالج التهاب الكبد الحاد </a:t>
            </a:r>
            <a:r>
              <a:rPr lang="en-US" dirty="0" smtClean="0"/>
              <a:t>C</a:t>
            </a:r>
            <a:r>
              <a:rPr lang="ar-SY" dirty="0" smtClean="0"/>
              <a:t> بالـ </a:t>
            </a:r>
            <a:r>
              <a:rPr lang="en-US" dirty="0" smtClean="0"/>
              <a:t>IFN</a:t>
            </a:r>
            <a:r>
              <a:rPr lang="ar-SY" dirty="0" smtClean="0"/>
              <a:t> أو </a:t>
            </a:r>
            <a:r>
              <a:rPr lang="en-US" dirty="0" smtClean="0"/>
              <a:t>Peg-IFN</a:t>
            </a:r>
            <a:r>
              <a:rPr lang="ar-SY" dirty="0" smtClean="0"/>
              <a:t> مع أو بدون </a:t>
            </a:r>
            <a:r>
              <a:rPr lang="ar-SY" dirty="0" err="1" smtClean="0"/>
              <a:t>الـ</a:t>
            </a:r>
            <a:r>
              <a:rPr lang="ar-SY" dirty="0" smtClean="0"/>
              <a:t> </a:t>
            </a:r>
            <a:r>
              <a:rPr lang="en-US" dirty="0" err="1" smtClean="0"/>
              <a:t>Riba</a:t>
            </a:r>
            <a:r>
              <a:rPr lang="ar-SY" dirty="0" smtClean="0"/>
              <a:t> بعد إعطاء المريض فرصة الشفاء العفوي الذي يحدث عند 25% من المرضى خلال 3 أشهر</a:t>
            </a:r>
          </a:p>
          <a:p>
            <a:pPr>
              <a:buFont typeface="Wingdings" pitchFamily="2" charset="2"/>
              <a:buChar char="q"/>
            </a:pPr>
            <a:r>
              <a:rPr lang="ar-SY" dirty="0" smtClean="0"/>
              <a:t>98% من 44 مريضاً أصبح لديهم </a:t>
            </a:r>
            <a:r>
              <a:rPr lang="en-US" dirty="0" smtClean="0"/>
              <a:t>HCV RNA</a:t>
            </a:r>
            <a:r>
              <a:rPr lang="ar-SY" dirty="0" smtClean="0"/>
              <a:t> سلبياً بعد 24 أسبوعاً</a:t>
            </a:r>
          </a:p>
          <a:p>
            <a:pPr>
              <a:buFontTx/>
              <a:buNone/>
            </a:pPr>
            <a:endParaRPr lang="ar-SY" dirty="0" smtClean="0"/>
          </a:p>
          <a:p>
            <a:pPr>
              <a:buFontTx/>
              <a:buNone/>
            </a:pPr>
            <a:endParaRPr lang="ar-SY" dirty="0" smtClean="0"/>
          </a:p>
          <a:p>
            <a:pPr algn="ctr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HCV</a:t>
            </a:r>
            <a:r>
              <a:rPr lang="ar-SY" sz="3200" b="1" dirty="0" smtClean="0">
                <a:solidFill>
                  <a:srgbClr val="FF0000"/>
                </a:solidFill>
              </a:rPr>
              <a:t> و القصور الكلوي المزمن/ </a:t>
            </a:r>
            <a:r>
              <a:rPr lang="ar-SY" sz="3200" b="1" dirty="0" err="1" smtClean="0">
                <a:solidFill>
                  <a:srgbClr val="FF0000"/>
                </a:solidFill>
              </a:rPr>
              <a:t>التحال</a:t>
            </a:r>
            <a:r>
              <a:rPr lang="ar-SY" sz="3200" b="1" dirty="0" smtClean="0">
                <a:solidFill>
                  <a:srgbClr val="FF0000"/>
                </a:solidFill>
              </a:rPr>
              <a:t> الدموي</a:t>
            </a:r>
            <a:endParaRPr lang="en-US" sz="3200" b="1" dirty="0" smtClean="0">
              <a:solidFill>
                <a:srgbClr val="FF0000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FFFF"/>
            </a:solidFill>
          </a:ln>
        </p:spPr>
        <p:txBody>
          <a:bodyPr/>
          <a:lstStyle/>
          <a:p>
            <a:r>
              <a:rPr lang="ar-SY" smtClean="0"/>
              <a:t>انتشار </a:t>
            </a:r>
            <a:r>
              <a:rPr lang="en-US" smtClean="0"/>
              <a:t>HCV</a:t>
            </a:r>
            <a:r>
              <a:rPr lang="ar-SY" smtClean="0"/>
              <a:t> مرتفع في وحدات التحال في سورية</a:t>
            </a:r>
          </a:p>
          <a:p>
            <a:r>
              <a:rPr lang="ar-SY" smtClean="0"/>
              <a:t>قد يكون </a:t>
            </a:r>
            <a:r>
              <a:rPr lang="en-US" smtClean="0"/>
              <a:t>Anti-HCV</a:t>
            </a:r>
            <a:r>
              <a:rPr lang="ar-SY" smtClean="0"/>
              <a:t> سلبياً</a:t>
            </a:r>
          </a:p>
          <a:p>
            <a:r>
              <a:rPr lang="ar-SY" smtClean="0"/>
              <a:t>الريبافيرين مضاد استطباب</a:t>
            </a:r>
          </a:p>
          <a:p>
            <a:r>
              <a:rPr lang="ar-SY" smtClean="0"/>
              <a:t>المعالجة بالإنترفيرون لوحده</a:t>
            </a:r>
          </a:p>
          <a:p>
            <a:r>
              <a:rPr lang="ar-SY" smtClean="0"/>
              <a:t>الاستجابة للمعالجة لدى مرضى القصور الكلوي أعلى بالنسبة لنفس النمط الجيني</a:t>
            </a:r>
            <a:endParaRPr lang="en-US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1219200"/>
          </a:xfrm>
        </p:spPr>
        <p:txBody>
          <a:bodyPr>
            <a:normAutofit/>
          </a:bodyPr>
          <a:lstStyle/>
          <a:p>
            <a:r>
              <a:rPr lang="ar-SY" sz="2800" b="1" dirty="0" err="1" smtClean="0">
                <a:solidFill>
                  <a:srgbClr val="FF0000"/>
                </a:solidFill>
              </a:rPr>
              <a:t>ماالعمل</a:t>
            </a:r>
            <a:r>
              <a:rPr lang="ar-SY" sz="2800" b="1" dirty="0" smtClean="0">
                <a:solidFill>
                  <a:srgbClr val="FF0000"/>
                </a:solidFill>
              </a:rPr>
              <a:t> أمام </a:t>
            </a:r>
            <a:r>
              <a:rPr lang="ar-SY" sz="2800" b="1" dirty="0" err="1" smtClean="0">
                <a:solidFill>
                  <a:srgbClr val="FF0000"/>
                </a:solidFill>
              </a:rPr>
              <a:t>وخزة</a:t>
            </a:r>
            <a:r>
              <a:rPr lang="ar-SY" sz="2800" b="1" dirty="0" smtClean="0">
                <a:solidFill>
                  <a:srgbClr val="FF0000"/>
                </a:solidFill>
              </a:rPr>
              <a:t> </a:t>
            </a:r>
            <a:r>
              <a:rPr lang="ar-SY" sz="2800" b="1" dirty="0" err="1" smtClean="0">
                <a:solidFill>
                  <a:srgbClr val="FF0000"/>
                </a:solidFill>
              </a:rPr>
              <a:t>ابرة</a:t>
            </a:r>
            <a:r>
              <a:rPr lang="ar-SY" sz="2800" b="1" dirty="0" smtClean="0">
                <a:solidFill>
                  <a:srgbClr val="FF0000"/>
                </a:solidFill>
              </a:rPr>
              <a:t> ملوثة بدم مريض مصاب بالتهاب كبد </a:t>
            </a:r>
            <a:r>
              <a:rPr lang="en-US" sz="2800" b="1" dirty="0" smtClean="0">
                <a:solidFill>
                  <a:srgbClr val="FF0000"/>
                </a:solidFill>
              </a:rPr>
              <a:t>C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609600" y="1676400"/>
            <a:ext cx="8305800" cy="3962400"/>
          </a:xfrm>
        </p:spPr>
        <p:txBody>
          <a:bodyPr>
            <a:normAutofit fontScale="92500" lnSpcReduction="20000"/>
          </a:bodyPr>
          <a:lstStyle/>
          <a:p>
            <a:pPr algn="r">
              <a:buFont typeface="Arial" pitchFamily="34" charset="0"/>
              <a:buChar char="•"/>
            </a:pPr>
            <a:r>
              <a:rPr lang="ar-SY" dirty="0" smtClean="0"/>
              <a:t>تحدث </a:t>
            </a:r>
            <a:r>
              <a:rPr lang="ar-SY" dirty="0" err="1" smtClean="0"/>
              <a:t>الاصابة</a:t>
            </a:r>
            <a:r>
              <a:rPr lang="ar-SY" dirty="0" smtClean="0"/>
              <a:t> عند 5% فقط من المعرضين</a:t>
            </a:r>
          </a:p>
          <a:p>
            <a:pPr algn="r">
              <a:buFont typeface="Arial" pitchFamily="34" charset="0"/>
              <a:buChar char="•"/>
            </a:pPr>
            <a:r>
              <a:rPr lang="ar-SY" dirty="0" smtClean="0"/>
              <a:t>نتحرى عن </a:t>
            </a:r>
            <a:r>
              <a:rPr lang="ar-SY" dirty="0" err="1" smtClean="0"/>
              <a:t>الـ</a:t>
            </a:r>
            <a:r>
              <a:rPr lang="ar-SY" dirty="0" smtClean="0"/>
              <a:t> </a:t>
            </a:r>
            <a:r>
              <a:rPr lang="en-US" dirty="0" smtClean="0"/>
              <a:t>HCV RNA</a:t>
            </a:r>
            <a:r>
              <a:rPr lang="ar-SY" dirty="0" smtClean="0"/>
              <a:t> بعد </a:t>
            </a:r>
            <a:r>
              <a:rPr lang="ar-SY" dirty="0" err="1" smtClean="0"/>
              <a:t>اسبوعين</a:t>
            </a:r>
            <a:r>
              <a:rPr lang="ar-SY" dirty="0" smtClean="0"/>
              <a:t> , إذا كان سلبي نعيده بعد شهرين</a:t>
            </a:r>
          </a:p>
          <a:p>
            <a:pPr algn="r">
              <a:buFont typeface="Arial" pitchFamily="34" charset="0"/>
              <a:buChar char="•"/>
            </a:pPr>
            <a:r>
              <a:rPr lang="en-US" dirty="0" err="1" smtClean="0"/>
              <a:t>AntiHCV</a:t>
            </a:r>
            <a:r>
              <a:rPr lang="ar-SY" dirty="0" smtClean="0"/>
              <a:t> ايجابية عند 90% بعد 3 أشهر</a:t>
            </a:r>
          </a:p>
          <a:p>
            <a:pPr algn="r">
              <a:buFont typeface="Arial" pitchFamily="34" charset="0"/>
              <a:buChar char="•"/>
            </a:pPr>
            <a:r>
              <a:rPr lang="ar-SY" dirty="0" smtClean="0"/>
              <a:t>ترتفع </a:t>
            </a:r>
            <a:r>
              <a:rPr lang="en-US" dirty="0" smtClean="0"/>
              <a:t>ALT</a:t>
            </a:r>
            <a:r>
              <a:rPr lang="ar-SY" dirty="0" smtClean="0"/>
              <a:t> بعد2 – 8 أسابيع</a:t>
            </a:r>
          </a:p>
          <a:p>
            <a:pPr algn="r">
              <a:buFont typeface="Arial" pitchFamily="34" charset="0"/>
              <a:buChar char="•"/>
            </a:pPr>
            <a:r>
              <a:rPr lang="ar-SY" dirty="0" smtClean="0"/>
              <a:t>في حال تأكد </a:t>
            </a:r>
            <a:r>
              <a:rPr lang="ar-SY" dirty="0" err="1" smtClean="0"/>
              <a:t>الاصابة</a:t>
            </a:r>
            <a:r>
              <a:rPr lang="ar-SY" dirty="0" smtClean="0"/>
              <a:t> ننصح بعدم المعالجة الفورية</a:t>
            </a:r>
          </a:p>
          <a:p>
            <a:pPr algn="r">
              <a:buFont typeface="Arial" pitchFamily="34" charset="0"/>
              <a:buChar char="•"/>
            </a:pPr>
            <a:r>
              <a:rPr lang="ar-SY" dirty="0" smtClean="0"/>
              <a:t>البعض يفضل المعالجة الفورية في حال حدوث </a:t>
            </a:r>
            <a:r>
              <a:rPr lang="ar-SY" dirty="0" err="1" smtClean="0"/>
              <a:t>التهاد</a:t>
            </a:r>
            <a:r>
              <a:rPr lang="ar-SY" dirty="0" smtClean="0"/>
              <a:t> كبد حاد</a:t>
            </a:r>
          </a:p>
          <a:p>
            <a:pPr algn="r">
              <a:buFont typeface="Arial" pitchFamily="34" charset="0"/>
              <a:buChar char="•"/>
            </a:pPr>
            <a:r>
              <a:rPr lang="ar-SY" dirty="0" smtClean="0"/>
              <a:t>البعض يفضل </a:t>
            </a:r>
            <a:r>
              <a:rPr lang="ar-SY" dirty="0" err="1" smtClean="0"/>
              <a:t>اعطاء</a:t>
            </a:r>
            <a:r>
              <a:rPr lang="ar-SY" dirty="0" smtClean="0"/>
              <a:t> فرصة الشفاء العفوي لمدة 3 أشهر والذي يحدث بنسبة 25%</a:t>
            </a:r>
            <a:endParaRPr lang="ar-SA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>
                <a:solidFill>
                  <a:srgbClr val="FF0000"/>
                </a:solidFill>
              </a:rPr>
              <a:t>رسالة1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643183"/>
            <a:ext cx="7772400" cy="1814518"/>
          </a:xfrm>
          <a:noFill/>
          <a:ln>
            <a:solidFill>
              <a:srgbClr val="00FFFF"/>
            </a:solidFill>
          </a:ln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ar-SA" sz="2800" b="1" dirty="0" smtClean="0"/>
              <a:t>لا ينتقل الفيروس</a:t>
            </a:r>
            <a:r>
              <a:rPr lang="en-US" sz="2800" b="1" dirty="0" smtClean="0"/>
              <a:t>C </a:t>
            </a:r>
            <a:r>
              <a:rPr lang="ar-SY" sz="2800" b="1" dirty="0" smtClean="0"/>
              <a:t> إلا بالتماس مع </a:t>
            </a:r>
            <a:r>
              <a:rPr lang="ar-SA" sz="2800" b="1" dirty="0" smtClean="0"/>
              <a:t>دم ملوث</a:t>
            </a:r>
            <a:r>
              <a:rPr lang="ar-SY" sz="2800" b="1" dirty="0" smtClean="0"/>
              <a:t>. نعتقد أن الإجراءات غير العقيمة كالوشم </a:t>
            </a:r>
            <a:r>
              <a:rPr lang="ar-SY" sz="2800" b="1" dirty="0" err="1" smtClean="0"/>
              <a:t>و</a:t>
            </a:r>
            <a:r>
              <a:rPr lang="ar-SY" sz="2800" b="1" dirty="0" smtClean="0"/>
              <a:t> الختان </a:t>
            </a:r>
            <a:r>
              <a:rPr lang="ar-SY" sz="2800" b="1" dirty="0" err="1" smtClean="0"/>
              <a:t>و</a:t>
            </a:r>
            <a:r>
              <a:rPr lang="ar-SY" sz="2800" b="1" dirty="0" smtClean="0"/>
              <a:t> الحجامة </a:t>
            </a:r>
            <a:r>
              <a:rPr lang="ar-SY" sz="2800" b="1" dirty="0" err="1" smtClean="0"/>
              <a:t>و</a:t>
            </a:r>
            <a:r>
              <a:rPr lang="ar-SY" sz="2800" b="1" dirty="0" smtClean="0"/>
              <a:t> العدوى في الطفولة </a:t>
            </a:r>
            <a:r>
              <a:rPr lang="ar-SY" sz="2800" b="1" dirty="0" err="1" smtClean="0"/>
              <a:t>و</a:t>
            </a:r>
            <a:r>
              <a:rPr lang="ar-SY" sz="2800" b="1" dirty="0" smtClean="0"/>
              <a:t> </a:t>
            </a:r>
            <a:r>
              <a:rPr lang="ar-SY" sz="2800" b="1" dirty="0" err="1" smtClean="0"/>
              <a:t>التحال</a:t>
            </a:r>
            <a:r>
              <a:rPr lang="ar-SY" sz="2800" b="1" dirty="0" smtClean="0"/>
              <a:t> الدموي هي أهم طرق الانتقال</a:t>
            </a:r>
            <a:endParaRPr lang="en-US" sz="2800" b="1" dirty="0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>
                <a:solidFill>
                  <a:srgbClr val="FF0000"/>
                </a:solidFill>
              </a:rPr>
              <a:t>رسالة2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636838"/>
            <a:ext cx="7772400" cy="1963737"/>
          </a:xfrm>
          <a:noFill/>
          <a:ln w="38100">
            <a:solidFill>
              <a:srgbClr val="00FFFF"/>
            </a:solidFill>
          </a:ln>
        </p:spPr>
        <p:txBody>
          <a:bodyPr>
            <a:noAutofit/>
          </a:bodyPr>
          <a:lstStyle/>
          <a:p>
            <a:pPr algn="ctr">
              <a:buFontTx/>
              <a:buNone/>
            </a:pPr>
            <a:r>
              <a:rPr lang="ar-SY" sz="4000" dirty="0" smtClean="0"/>
              <a:t>النمط الجيني الأكثر شيوعاً في سورية هو النمط  4 بنسبة 70% </a:t>
            </a:r>
            <a:r>
              <a:rPr lang="ar-SY" sz="4000" dirty="0" err="1" smtClean="0"/>
              <a:t>و</a:t>
            </a:r>
            <a:r>
              <a:rPr lang="ar-SY" sz="4000" dirty="0" smtClean="0"/>
              <a:t> يليه النمط الجيني 1 بنسبة 23% </a:t>
            </a:r>
            <a:r>
              <a:rPr lang="ar-SY" sz="4000" dirty="0" err="1" smtClean="0"/>
              <a:t>و</a:t>
            </a:r>
            <a:r>
              <a:rPr lang="ar-SY" sz="4000" dirty="0" smtClean="0"/>
              <a:t> من ثم الأنماط, 5, 2, 3</a:t>
            </a:r>
            <a:endParaRPr lang="en-US" sz="4000" dirty="0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>
                <a:solidFill>
                  <a:srgbClr val="FF0000"/>
                </a:solidFill>
              </a:rPr>
              <a:t>رسالة 3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209800"/>
            <a:ext cx="7772400" cy="2176463"/>
          </a:xfrm>
          <a:ln w="38100">
            <a:solidFill>
              <a:srgbClr val="00FFFF"/>
            </a:solidFill>
          </a:ln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ar-SY" dirty="0" smtClean="0"/>
              <a:t>   يتطور التهاب الكبد </a:t>
            </a:r>
            <a:r>
              <a:rPr lang="en-US" dirty="0" smtClean="0"/>
              <a:t>C</a:t>
            </a:r>
            <a:r>
              <a:rPr lang="ar-SY" dirty="0" smtClean="0"/>
              <a:t> الحاد إلى مزمن عند 75 % المرضى</a:t>
            </a:r>
          </a:p>
          <a:p>
            <a:pPr algn="ctr">
              <a:buFont typeface="Wingdings" pitchFamily="2" charset="2"/>
              <a:buChar char="v"/>
            </a:pPr>
            <a:r>
              <a:rPr lang="ar-SY" dirty="0" err="1" smtClean="0"/>
              <a:t>لايتطور</a:t>
            </a:r>
            <a:r>
              <a:rPr lang="ar-SY" dirty="0" smtClean="0"/>
              <a:t> الالتهاب المزمن بالـ </a:t>
            </a:r>
            <a:r>
              <a:rPr lang="en-US" dirty="0" smtClean="0"/>
              <a:t>HCV</a:t>
            </a:r>
            <a:r>
              <a:rPr lang="ar-SY" dirty="0" smtClean="0"/>
              <a:t> إلى تشمع إلا عند</a:t>
            </a:r>
          </a:p>
          <a:p>
            <a:pPr algn="ctr">
              <a:buFontTx/>
              <a:buNone/>
            </a:pPr>
            <a:r>
              <a:rPr lang="ar-SY" dirty="0" smtClean="0"/>
              <a:t> 10-20% من المرضى </a:t>
            </a:r>
            <a:r>
              <a:rPr lang="ar-SY" dirty="0" err="1" smtClean="0"/>
              <a:t>و</a:t>
            </a:r>
            <a:r>
              <a:rPr lang="ar-SY" dirty="0" smtClean="0"/>
              <a:t> ذلك خلال فترة 20-25 سنة</a:t>
            </a:r>
            <a:endParaRPr lang="en-US" dirty="0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>
                <a:solidFill>
                  <a:srgbClr val="FF0000"/>
                </a:solidFill>
              </a:rPr>
              <a:t>رسالة 4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1820863"/>
          </a:xfrm>
          <a:ln w="57150">
            <a:solidFill>
              <a:srgbClr val="00FFFF"/>
            </a:solidFill>
          </a:ln>
        </p:spPr>
        <p:txBody>
          <a:bodyPr/>
          <a:lstStyle/>
          <a:p>
            <a:pPr algn="ctr">
              <a:buFontTx/>
              <a:buNone/>
            </a:pPr>
            <a:r>
              <a:rPr lang="ar-SY" smtClean="0"/>
              <a:t>تصادف التظاهرات خارج الكبدية عند 15-20% من المصابين بالـ </a:t>
            </a:r>
            <a:r>
              <a:rPr lang="en-US" smtClean="0"/>
              <a:t>HCV</a:t>
            </a:r>
            <a:r>
              <a:rPr lang="ar-SY" smtClean="0"/>
              <a:t> و هي استطباب للعلاج مهما كانت شدة النخر أو درجة التليف</a:t>
            </a:r>
            <a:endParaRPr lang="en-US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>
                <a:solidFill>
                  <a:srgbClr val="FF0000"/>
                </a:solidFill>
              </a:rPr>
              <a:t>رسالة 5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52600"/>
            <a:ext cx="8208962" cy="2324100"/>
          </a:xfrm>
          <a:ln w="38100">
            <a:solidFill>
              <a:srgbClr val="00FFFF"/>
            </a:solidFill>
          </a:ln>
        </p:spPr>
        <p:txBody>
          <a:bodyPr/>
          <a:lstStyle/>
          <a:p>
            <a:pPr algn="ctr">
              <a:buFontTx/>
              <a:buNone/>
            </a:pPr>
            <a:r>
              <a:rPr lang="ar-SY" smtClean="0"/>
              <a:t>قبل معالجة مريض مصاب بالتهاب كبد مزمن بالـ </a:t>
            </a:r>
            <a:r>
              <a:rPr lang="en-US" smtClean="0"/>
              <a:t>HCV</a:t>
            </a:r>
            <a:r>
              <a:rPr lang="ar-SY" smtClean="0"/>
              <a:t> يجب إجراء الفحوص التالية: </a:t>
            </a:r>
            <a:r>
              <a:rPr lang="en-US" smtClean="0"/>
              <a:t>ALT</a:t>
            </a:r>
            <a:r>
              <a:rPr lang="ar-SY" smtClean="0"/>
              <a:t>, </a:t>
            </a:r>
            <a:r>
              <a:rPr lang="en-US" smtClean="0"/>
              <a:t>HCV RNA PCR</a:t>
            </a:r>
            <a:r>
              <a:rPr lang="ar-SY" smtClean="0"/>
              <a:t>, و تحديد النمط الجيني. أما خزعة الكبد فهي غير ضرورية في الأنماط 2 و 3</a:t>
            </a:r>
            <a:endParaRPr lang="en-US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>
                <a:solidFill>
                  <a:srgbClr val="FF0000"/>
                </a:solidFill>
              </a:rPr>
              <a:t>رسالة 6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565400"/>
            <a:ext cx="7772400" cy="1389063"/>
          </a:xfrm>
          <a:noFill/>
          <a:ln w="38100">
            <a:solidFill>
              <a:srgbClr val="00FFFF"/>
            </a:solidFill>
          </a:ln>
        </p:spPr>
        <p:txBody>
          <a:bodyPr/>
          <a:lstStyle/>
          <a:p>
            <a:pPr algn="ctr">
              <a:buFontTx/>
              <a:buNone/>
            </a:pPr>
            <a:r>
              <a:rPr lang="ar-SY" smtClean="0"/>
              <a:t>العلاج المشترك بالـ </a:t>
            </a:r>
            <a:r>
              <a:rPr lang="en-US" smtClean="0"/>
              <a:t>IFN</a:t>
            </a:r>
            <a:r>
              <a:rPr lang="ar-SY" smtClean="0"/>
              <a:t> أو </a:t>
            </a:r>
            <a:r>
              <a:rPr lang="en-US" smtClean="0"/>
              <a:t>Peg-IFN</a:t>
            </a:r>
            <a:r>
              <a:rPr lang="ar-SY" smtClean="0"/>
              <a:t> مع الـ </a:t>
            </a:r>
            <a:r>
              <a:rPr lang="en-US" smtClean="0"/>
              <a:t>Riba</a:t>
            </a:r>
            <a:r>
              <a:rPr lang="ar-SY" smtClean="0"/>
              <a:t> هو العلاج المعتمد و لايجوز استخدام الـ </a:t>
            </a:r>
            <a:r>
              <a:rPr lang="en-US" smtClean="0"/>
              <a:t>IFN</a:t>
            </a:r>
            <a:r>
              <a:rPr lang="ar-SY" smtClean="0"/>
              <a:t> لوحده</a:t>
            </a:r>
            <a:endParaRPr lang="en-US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>
                <a:solidFill>
                  <a:srgbClr val="FF0000"/>
                </a:solidFill>
              </a:rPr>
              <a:t>رسالة 7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1747838"/>
          </a:xfrm>
          <a:noFill/>
          <a:ln w="57150">
            <a:solidFill>
              <a:srgbClr val="00FFFF"/>
            </a:solidFill>
          </a:ln>
        </p:spPr>
        <p:txBody>
          <a:bodyPr/>
          <a:lstStyle/>
          <a:p>
            <a:pPr algn="ctr">
              <a:buFontTx/>
              <a:buNone/>
            </a:pPr>
            <a:r>
              <a:rPr lang="ar-SY" smtClean="0"/>
              <a:t>نعالج جميع المرضى المصابين بالأنماط الجينية </a:t>
            </a:r>
            <a:r>
              <a:rPr lang="en-US" smtClean="0"/>
              <a:t>2</a:t>
            </a:r>
            <a:r>
              <a:rPr lang="ar-SY" smtClean="0"/>
              <a:t> و </a:t>
            </a:r>
            <a:r>
              <a:rPr lang="en-US" smtClean="0"/>
              <a:t>3</a:t>
            </a:r>
            <a:r>
              <a:rPr lang="ar-SY" smtClean="0"/>
              <a:t> أو الذين لديهم تظاهرات خارج كبدية مهما كانت درجة التليف</a:t>
            </a:r>
            <a:endParaRPr lang="en-US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ar-SY" dirty="0" smtClean="0"/>
          </a:p>
          <a:p>
            <a:pPr>
              <a:buFont typeface="Wingdings" pitchFamily="2" charset="2"/>
              <a:buChar char="v"/>
            </a:pPr>
            <a:r>
              <a:rPr lang="ar-SY" sz="4000" dirty="0" smtClean="0"/>
              <a:t>لقد تم تحديد 6 أنماط جينية حتى اليوم</a:t>
            </a:r>
          </a:p>
          <a:p>
            <a:pPr>
              <a:buFont typeface="Wingdings" pitchFamily="2" charset="2"/>
              <a:buChar char="v"/>
            </a:pPr>
            <a:r>
              <a:rPr lang="ar-SY" sz="4000" dirty="0" smtClean="0"/>
              <a:t>وقد تم تقسيم كل نمط إلى عدة </a:t>
            </a:r>
            <a:r>
              <a:rPr lang="ar-SY" sz="4000" dirty="0" err="1" smtClean="0"/>
              <a:t>نميطات</a:t>
            </a:r>
            <a:r>
              <a:rPr lang="ar-SY" sz="4000" dirty="0" smtClean="0"/>
              <a:t> يشار إليها بحروف صغيرة</a:t>
            </a:r>
          </a:p>
          <a:p>
            <a:pPr>
              <a:buFont typeface="Wingdings" pitchFamily="2" charset="2"/>
              <a:buChar char="v"/>
            </a:pPr>
            <a:r>
              <a:rPr lang="ar-SY" sz="4000" dirty="0" err="1" smtClean="0"/>
              <a:t>لاتمنع</a:t>
            </a:r>
            <a:r>
              <a:rPr lang="ar-SY" sz="4000" dirty="0" smtClean="0"/>
              <a:t> العدوى بنمط أو نميط من </a:t>
            </a:r>
            <a:r>
              <a:rPr lang="ar-SY" sz="4000" dirty="0" err="1" smtClean="0"/>
              <a:t>الاصابة</a:t>
            </a:r>
            <a:r>
              <a:rPr lang="ar-SY" sz="4000" dirty="0" smtClean="0"/>
              <a:t> بنمط </a:t>
            </a:r>
            <a:r>
              <a:rPr lang="ar-SY" sz="4000" dirty="0" err="1" smtClean="0"/>
              <a:t>او</a:t>
            </a:r>
            <a:r>
              <a:rPr lang="ar-SY" sz="4000" dirty="0" smtClean="0"/>
              <a:t> نميط </a:t>
            </a:r>
            <a:r>
              <a:rPr lang="ar-SY" sz="4000" dirty="0" err="1" smtClean="0"/>
              <a:t>أخرعند</a:t>
            </a:r>
            <a:r>
              <a:rPr lang="ar-SY" sz="4000" dirty="0" smtClean="0"/>
              <a:t> نفس الشخص</a:t>
            </a:r>
          </a:p>
          <a:p>
            <a:pPr>
              <a:buFont typeface="Wingdings" pitchFamily="2" charset="2"/>
              <a:buChar char="v"/>
            </a:pPr>
            <a:r>
              <a:rPr lang="ar-SY" sz="4000" dirty="0" smtClean="0"/>
              <a:t>النمط </a:t>
            </a:r>
            <a:r>
              <a:rPr lang="ar-SY" sz="4000" dirty="0" err="1" smtClean="0"/>
              <a:t>الاكثر</a:t>
            </a:r>
            <a:r>
              <a:rPr lang="ar-SY" sz="4000" dirty="0" smtClean="0"/>
              <a:t> شيوعا في سورية هو النمط 4 بنسبة 70%</a:t>
            </a:r>
          </a:p>
          <a:p>
            <a:pPr>
              <a:buFont typeface="Wingdings" pitchFamily="2" charset="2"/>
              <a:buChar char="v"/>
            </a:pPr>
            <a:r>
              <a:rPr lang="ar-SY" sz="4000" dirty="0" smtClean="0"/>
              <a:t>ومن ثم النمط 1 بنسبة 23%</a:t>
            </a:r>
          </a:p>
          <a:p>
            <a:pPr>
              <a:buFont typeface="Wingdings" pitchFamily="2" charset="2"/>
              <a:buChar char="v"/>
            </a:pPr>
            <a:r>
              <a:rPr lang="ar-SY" sz="4000" dirty="0" smtClean="0"/>
              <a:t>ومن ثم النمط 5 بنسبة 10%</a:t>
            </a:r>
            <a:endParaRPr lang="ar-SA" sz="4000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>
                <a:solidFill>
                  <a:srgbClr val="FF0000"/>
                </a:solidFill>
              </a:rPr>
              <a:t>رسالة 8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205038"/>
            <a:ext cx="7772400" cy="2036762"/>
          </a:xfrm>
          <a:ln w="38100">
            <a:solidFill>
              <a:srgbClr val="00FFFF"/>
            </a:solidFill>
          </a:ln>
        </p:spPr>
        <p:txBody>
          <a:bodyPr/>
          <a:lstStyle/>
          <a:p>
            <a:pPr algn="ctr">
              <a:buFontTx/>
              <a:buNone/>
            </a:pPr>
            <a:r>
              <a:rPr lang="ar-SY" smtClean="0"/>
              <a:t>في الأنماط الجينية 2 و 3 العلاج المفضل هو العلاج المشترك بالـ </a:t>
            </a:r>
            <a:r>
              <a:rPr lang="en-US" smtClean="0"/>
              <a:t>Peg-IFN</a:t>
            </a:r>
            <a:r>
              <a:rPr lang="ar-SY" smtClean="0"/>
              <a:t> و الـ </a:t>
            </a:r>
            <a:r>
              <a:rPr lang="en-US" smtClean="0"/>
              <a:t>Riba</a:t>
            </a:r>
            <a:r>
              <a:rPr lang="ar-SY" smtClean="0"/>
              <a:t> لكن استخدام الـ </a:t>
            </a:r>
            <a:r>
              <a:rPr lang="en-US" smtClean="0"/>
              <a:t>IFN</a:t>
            </a:r>
            <a:r>
              <a:rPr lang="ar-SY" smtClean="0"/>
              <a:t> التقليدي مع الـ </a:t>
            </a:r>
            <a:r>
              <a:rPr lang="en-US" smtClean="0"/>
              <a:t>Riba</a:t>
            </a:r>
            <a:r>
              <a:rPr lang="ar-SY" smtClean="0"/>
              <a:t> خيار مقبول</a:t>
            </a:r>
            <a:endParaRPr lang="en-US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>
                <a:solidFill>
                  <a:srgbClr val="FF0000"/>
                </a:solidFill>
              </a:rPr>
              <a:t>رسالة 9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205038"/>
            <a:ext cx="8382000" cy="2036762"/>
          </a:xfrm>
          <a:ln w="38100">
            <a:solidFill>
              <a:srgbClr val="00FFFF"/>
            </a:solidFill>
          </a:ln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ar-SY" dirty="0" smtClean="0"/>
              <a:t>في الأنماط الجينية  1 ,4 ,  5 , 6  ننصح </a:t>
            </a:r>
            <a:r>
              <a:rPr lang="ar-SY" dirty="0" err="1" smtClean="0"/>
              <a:t>باجراء</a:t>
            </a:r>
            <a:r>
              <a:rPr lang="ar-SY" dirty="0" smtClean="0"/>
              <a:t> </a:t>
            </a:r>
            <a:r>
              <a:rPr lang="ar-SY" dirty="0" err="1" smtClean="0"/>
              <a:t>الخزعة</a:t>
            </a:r>
            <a:r>
              <a:rPr lang="ar-SY" dirty="0" smtClean="0"/>
              <a:t> الكبدية ومعالجة كل الذين لديهم درجة التليف &gt;  </a:t>
            </a:r>
            <a:r>
              <a:rPr lang="en-US" dirty="0" smtClean="0"/>
              <a:t>S2</a:t>
            </a:r>
            <a:endParaRPr lang="ar-SY" dirty="0" smtClean="0"/>
          </a:p>
          <a:p>
            <a:pPr algn="ctr">
              <a:buFontTx/>
              <a:buNone/>
            </a:pPr>
            <a:r>
              <a:rPr lang="ar-SY" b="1" dirty="0" smtClean="0">
                <a:solidFill>
                  <a:srgbClr val="FF0000"/>
                </a:solidFill>
              </a:rPr>
              <a:t>العلاج المفضل هو العلاج المشترك بالـ </a:t>
            </a:r>
            <a:r>
              <a:rPr lang="en-US" b="1" dirty="0" smtClean="0">
                <a:solidFill>
                  <a:srgbClr val="FF0000"/>
                </a:solidFill>
              </a:rPr>
              <a:t>Peg-IFN</a:t>
            </a:r>
            <a:r>
              <a:rPr lang="ar-SY" b="1" dirty="0" smtClean="0">
                <a:solidFill>
                  <a:srgbClr val="FF0000"/>
                </a:solidFill>
              </a:rPr>
              <a:t> مع </a:t>
            </a:r>
            <a:r>
              <a:rPr lang="en-US" b="1" dirty="0" err="1" smtClean="0">
                <a:solidFill>
                  <a:srgbClr val="FF0000"/>
                </a:solidFill>
              </a:rPr>
              <a:t>Riba</a:t>
            </a:r>
            <a:endParaRPr lang="en-US" b="1" dirty="0" smtClean="0">
              <a:solidFill>
                <a:srgbClr val="FF0000"/>
              </a:solidFill>
            </a:endParaRPr>
          </a:p>
        </p:txBody>
      </p:sp>
      <p:cxnSp>
        <p:nvCxnSpPr>
          <p:cNvPr id="5" name="رابط مستقيم 4"/>
          <p:cNvCxnSpPr/>
          <p:nvPr/>
        </p:nvCxnSpPr>
        <p:spPr>
          <a:xfrm>
            <a:off x="2286000" y="3048000"/>
            <a:ext cx="228600" cy="76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>
                <a:solidFill>
                  <a:srgbClr val="FF0000"/>
                </a:solidFill>
              </a:rPr>
              <a:t>رسالة 10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3141663"/>
            <a:ext cx="7772400" cy="1316037"/>
          </a:xfrm>
          <a:noFill/>
          <a:ln w="57150">
            <a:solidFill>
              <a:srgbClr val="00FFFF"/>
            </a:solidFill>
          </a:ln>
        </p:spPr>
        <p:txBody>
          <a:bodyPr/>
          <a:lstStyle/>
          <a:p>
            <a:pPr algn="ctr">
              <a:buFontTx/>
              <a:buNone/>
            </a:pPr>
            <a:r>
              <a:rPr lang="ar-SY" smtClean="0"/>
              <a:t>يمكن معالجة الناكسين أو غير المستجيبين بالعلاج المشترك </a:t>
            </a:r>
            <a:r>
              <a:rPr lang="en-US" smtClean="0"/>
              <a:t>Peg-IFN</a:t>
            </a:r>
            <a:r>
              <a:rPr lang="ar-SY" smtClean="0"/>
              <a:t> و الـ </a:t>
            </a:r>
            <a:r>
              <a:rPr lang="en-US" smtClean="0"/>
              <a:t>Riba</a:t>
            </a:r>
            <a:r>
              <a:rPr lang="ar-SY" smtClean="0"/>
              <a:t> إن كان العلاج الأول غير ذلك</a:t>
            </a:r>
            <a:endParaRPr lang="en-US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>
                <a:solidFill>
                  <a:srgbClr val="FF0000"/>
                </a:solidFill>
              </a:rPr>
              <a:t>رسالة 11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1892300"/>
          </a:xfrm>
          <a:noFill/>
          <a:ln w="57150">
            <a:solidFill>
              <a:srgbClr val="00FFFF"/>
            </a:solidFill>
          </a:ln>
        </p:spPr>
        <p:txBody>
          <a:bodyPr/>
          <a:lstStyle/>
          <a:p>
            <a:pPr algn="ctr">
              <a:buFontTx/>
              <a:buNone/>
            </a:pPr>
            <a:r>
              <a:rPr lang="ar-SY" smtClean="0"/>
              <a:t>وجود </a:t>
            </a:r>
            <a:r>
              <a:rPr lang="en-US" smtClean="0"/>
              <a:t>ALT</a:t>
            </a:r>
            <a:r>
              <a:rPr lang="ar-SY" smtClean="0"/>
              <a:t> طبيعي بشكل مستمر لايعني عدم وجود إصابة نسجية, فإن أظهرت الخزعة تليفاً متقدماً يجب معالجة المرضى الذين تكون لديهم الخمائر طبيعية بشكل مستمر</a:t>
            </a:r>
            <a:endParaRPr lang="en-US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>
                <a:solidFill>
                  <a:srgbClr val="FF0000"/>
                </a:solidFill>
              </a:rPr>
              <a:t>رسالة 12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492375"/>
            <a:ext cx="7772400" cy="2016125"/>
          </a:xfrm>
          <a:noFill/>
          <a:ln w="57150">
            <a:solidFill>
              <a:srgbClr val="00FFFF"/>
            </a:solidFill>
          </a:ln>
        </p:spPr>
        <p:txBody>
          <a:bodyPr/>
          <a:lstStyle/>
          <a:p>
            <a:pPr algn="ctr">
              <a:buFontTx/>
              <a:buNone/>
            </a:pPr>
            <a:r>
              <a:rPr lang="ar-SY" smtClean="0"/>
              <a:t>يعالج التهاب الكبد الحاد </a:t>
            </a:r>
            <a:r>
              <a:rPr lang="en-US" smtClean="0"/>
              <a:t>C</a:t>
            </a:r>
            <a:r>
              <a:rPr lang="ar-SY" smtClean="0"/>
              <a:t> بالـ </a:t>
            </a:r>
            <a:r>
              <a:rPr lang="en-US" smtClean="0"/>
              <a:t>IFN</a:t>
            </a:r>
            <a:r>
              <a:rPr lang="ar-SY" smtClean="0"/>
              <a:t> أو </a:t>
            </a:r>
            <a:r>
              <a:rPr lang="en-US" smtClean="0"/>
              <a:t>Peg-IFN</a:t>
            </a:r>
            <a:r>
              <a:rPr lang="ar-SY" smtClean="0"/>
              <a:t> مع أو بدون الـ </a:t>
            </a:r>
            <a:r>
              <a:rPr lang="en-US" smtClean="0"/>
              <a:t>Riba</a:t>
            </a:r>
            <a:r>
              <a:rPr lang="ar-SY" smtClean="0"/>
              <a:t> بعد إعطاء المريض فرصة الشفاء العفوي الذي يحدث عند 25% من المرضى خلال 3 أشهر</a:t>
            </a:r>
            <a:endParaRPr lang="en-US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858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sz="5400" b="1" dirty="0" smtClean="0">
                <a:solidFill>
                  <a:schemeClr val="tx1"/>
                </a:solidFill>
                <a:latin typeface="Berlin Sans FB Demi" pitchFamily="34" charset="0"/>
                <a:cs typeface="Aharoni" pitchFamily="2" charset="-79"/>
              </a:rPr>
              <a:t>He</a:t>
            </a:r>
            <a:r>
              <a:rPr lang="en-US" sz="6000" b="1" dirty="0" smtClean="0">
                <a:solidFill>
                  <a:schemeClr val="tx1"/>
                </a:solidFill>
                <a:latin typeface="Berlin Sans FB Demi" pitchFamily="34" charset="0"/>
                <a:cs typeface="Aharoni" pitchFamily="2" charset="-79"/>
              </a:rPr>
              <a:t>patitis B Guidelines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Dr. Khalid sheha</a:t>
            </a:r>
            <a:endParaRPr lang="ar-SA" b="1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ar-SY" sz="3600" b="1" dirty="0" smtClean="0">
                <a:solidFill>
                  <a:srgbClr val="FF0000"/>
                </a:solidFill>
              </a:rPr>
              <a:t>الفيروس</a:t>
            </a:r>
          </a:p>
          <a:p>
            <a:r>
              <a:rPr lang="ar-SY" sz="3600" dirty="0" smtClean="0"/>
              <a:t>هو فيروس من نوع </a:t>
            </a:r>
            <a:r>
              <a:rPr lang="en-US" sz="3600" dirty="0" smtClean="0"/>
              <a:t>DNA</a:t>
            </a:r>
            <a:r>
              <a:rPr lang="ar-SY" sz="3600" dirty="0" smtClean="0"/>
              <a:t> ينتمي إلى عائلة </a:t>
            </a:r>
            <a:r>
              <a:rPr lang="en-US" sz="3600" dirty="0" err="1" smtClean="0"/>
              <a:t>hepadanvirus</a:t>
            </a:r>
            <a:endParaRPr lang="en-US" sz="3600" dirty="0" smtClean="0"/>
          </a:p>
          <a:p>
            <a:r>
              <a:rPr lang="ar-SY" sz="3600" dirty="0" smtClean="0"/>
              <a:t>يتم </a:t>
            </a:r>
            <a:r>
              <a:rPr lang="ar-SY" sz="3600" dirty="0" err="1" smtClean="0"/>
              <a:t>انتساخه</a:t>
            </a:r>
            <a:r>
              <a:rPr lang="ar-SY" sz="3600" dirty="0" smtClean="0"/>
              <a:t> في الكبد وقد </a:t>
            </a:r>
            <a:r>
              <a:rPr lang="ar-SY" sz="3600" dirty="0" err="1" smtClean="0"/>
              <a:t>ينتسخ</a:t>
            </a:r>
            <a:r>
              <a:rPr lang="ar-SY" sz="3600" dirty="0" smtClean="0"/>
              <a:t> في أماكن أخرى</a:t>
            </a:r>
          </a:p>
          <a:p>
            <a:r>
              <a:rPr lang="ar-SY" sz="3600" dirty="0" smtClean="0"/>
              <a:t>يحاط الفيروس بغلاف يسمى </a:t>
            </a:r>
            <a:r>
              <a:rPr lang="ar-SY" sz="3600" dirty="0" err="1" smtClean="0"/>
              <a:t>المستضد</a:t>
            </a:r>
            <a:r>
              <a:rPr lang="ar-SY" sz="3600" dirty="0" smtClean="0"/>
              <a:t> السطحي </a:t>
            </a:r>
            <a:r>
              <a:rPr lang="en-US" sz="3600" dirty="0" err="1" smtClean="0"/>
              <a:t>HBsAg</a:t>
            </a:r>
            <a:endParaRPr lang="en-US" sz="3600" dirty="0" smtClean="0"/>
          </a:p>
          <a:p>
            <a:r>
              <a:rPr lang="ar-SY" sz="3600" dirty="0" err="1" smtClean="0"/>
              <a:t>المستضد</a:t>
            </a:r>
            <a:r>
              <a:rPr lang="ar-SY" sz="3600" dirty="0" smtClean="0"/>
              <a:t> الثاني هو </a:t>
            </a:r>
            <a:r>
              <a:rPr lang="ar-SY" sz="3600" dirty="0" err="1" smtClean="0"/>
              <a:t>اللبي</a:t>
            </a:r>
            <a:r>
              <a:rPr lang="ar-SY" sz="3600" dirty="0" smtClean="0"/>
              <a:t> </a:t>
            </a:r>
            <a:r>
              <a:rPr lang="en-US" sz="3600" dirty="0" err="1" smtClean="0"/>
              <a:t>HBc</a:t>
            </a:r>
            <a:r>
              <a:rPr lang="en-US" sz="3600" dirty="0" smtClean="0"/>
              <a:t> Ag</a:t>
            </a:r>
            <a:r>
              <a:rPr lang="ar-SY" sz="3600" dirty="0" smtClean="0"/>
              <a:t> ( </a:t>
            </a:r>
            <a:r>
              <a:rPr lang="ar-SY" sz="3600" dirty="0" err="1" smtClean="0"/>
              <a:t>لايجول</a:t>
            </a:r>
            <a:r>
              <a:rPr lang="ar-SY" sz="3600" dirty="0" smtClean="0"/>
              <a:t> بالدوران )</a:t>
            </a:r>
          </a:p>
          <a:p>
            <a:r>
              <a:rPr lang="ar-SY" sz="3600" dirty="0" err="1" smtClean="0"/>
              <a:t>المستضد</a:t>
            </a:r>
            <a:r>
              <a:rPr lang="ar-SY" sz="3600" dirty="0" smtClean="0"/>
              <a:t> الثالث </a:t>
            </a:r>
            <a:r>
              <a:rPr lang="en-US" sz="3600" dirty="0" err="1" smtClean="0"/>
              <a:t>Hbe</a:t>
            </a:r>
            <a:r>
              <a:rPr lang="en-US" sz="3600" dirty="0" smtClean="0"/>
              <a:t> Ag</a:t>
            </a:r>
            <a:r>
              <a:rPr lang="ar-SY" sz="3600" dirty="0" smtClean="0"/>
              <a:t> يعبر عن </a:t>
            </a:r>
            <a:r>
              <a:rPr lang="ar-SY" sz="3600" dirty="0" err="1" smtClean="0"/>
              <a:t>انتساح</a:t>
            </a:r>
            <a:r>
              <a:rPr lang="ar-SY" sz="3600" dirty="0" smtClean="0"/>
              <a:t> الفيروس </a:t>
            </a:r>
            <a:r>
              <a:rPr lang="ar-SY" sz="3600" dirty="0" err="1" smtClean="0"/>
              <a:t>و</a:t>
            </a:r>
            <a:r>
              <a:rPr lang="ar-SY" sz="3600" dirty="0" smtClean="0"/>
              <a:t> </a:t>
            </a:r>
            <a:r>
              <a:rPr lang="ar-SY" sz="3600" dirty="0" err="1" smtClean="0"/>
              <a:t>احداث</a:t>
            </a:r>
            <a:r>
              <a:rPr lang="ar-SY" sz="3600" dirty="0" smtClean="0"/>
              <a:t> </a:t>
            </a:r>
            <a:r>
              <a:rPr lang="ar-SY" sz="3600" dirty="0" err="1" smtClean="0"/>
              <a:t>الانتان</a:t>
            </a:r>
            <a:endParaRPr lang="ar-SY" sz="3600" dirty="0" smtClean="0"/>
          </a:p>
          <a:p>
            <a:r>
              <a:rPr lang="en-US" sz="3600" dirty="0" smtClean="0"/>
              <a:t>DNA</a:t>
            </a:r>
            <a:r>
              <a:rPr lang="ar-SY" sz="3600" dirty="0" smtClean="0"/>
              <a:t> الفيروس ( </a:t>
            </a:r>
            <a:r>
              <a:rPr lang="ar-SY" sz="3600" dirty="0" err="1" smtClean="0"/>
              <a:t>البوليمراز</a:t>
            </a:r>
            <a:r>
              <a:rPr lang="ar-SY" sz="3600" dirty="0" smtClean="0"/>
              <a:t> )</a:t>
            </a:r>
            <a:endParaRPr lang="ar-SA" sz="3600" dirty="0" smtClean="0"/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Hepatitis B Virus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82588" y="1447800"/>
            <a:ext cx="8304212" cy="4895850"/>
            <a:chOff x="128" y="867"/>
            <a:chExt cx="5519" cy="3084"/>
          </a:xfrm>
        </p:grpSpPr>
        <p:sp>
          <p:nvSpPr>
            <p:cNvPr id="65540" name="Oval 4"/>
            <p:cNvSpPr>
              <a:spLocks noChangeArrowheads="1"/>
            </p:cNvSpPr>
            <p:nvPr/>
          </p:nvSpPr>
          <p:spPr bwMode="auto">
            <a:xfrm>
              <a:off x="1857" y="1477"/>
              <a:ext cx="2040" cy="2040"/>
            </a:xfrm>
            <a:prstGeom prst="ellips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541" name="Oval 5"/>
            <p:cNvSpPr>
              <a:spLocks noChangeArrowheads="1"/>
            </p:cNvSpPr>
            <p:nvPr/>
          </p:nvSpPr>
          <p:spPr bwMode="auto">
            <a:xfrm>
              <a:off x="1880" y="1500"/>
              <a:ext cx="1995" cy="199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 rot="7188985">
              <a:off x="3608" y="2964"/>
              <a:ext cx="204" cy="276"/>
              <a:chOff x="3824" y="1256"/>
              <a:chExt cx="204" cy="276"/>
            </a:xfrm>
          </p:grpSpPr>
          <p:sp>
            <p:nvSpPr>
              <p:cNvPr id="65543" name="Oval 7"/>
              <p:cNvSpPr>
                <a:spLocks noChangeArrowheads="1"/>
              </p:cNvSpPr>
              <p:nvPr/>
            </p:nvSpPr>
            <p:spPr bwMode="auto">
              <a:xfrm>
                <a:off x="3824" y="1328"/>
                <a:ext cx="204" cy="204"/>
              </a:xfrm>
              <a:prstGeom prst="ellipse">
                <a:avLst/>
              </a:prstGeom>
              <a:solidFill>
                <a:srgbClr val="0099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65544" name="Oval 8"/>
              <p:cNvSpPr>
                <a:spLocks noChangeArrowheads="1"/>
              </p:cNvSpPr>
              <p:nvPr/>
            </p:nvSpPr>
            <p:spPr bwMode="auto">
              <a:xfrm>
                <a:off x="3880" y="1256"/>
                <a:ext cx="91" cy="9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 rot="-322629">
              <a:off x="2696" y="1196"/>
              <a:ext cx="204" cy="388"/>
              <a:chOff x="3248" y="2280"/>
              <a:chExt cx="204" cy="388"/>
            </a:xfrm>
          </p:grpSpPr>
          <p:sp>
            <p:nvSpPr>
              <p:cNvPr id="65546" name="Oval 10"/>
              <p:cNvSpPr>
                <a:spLocks noChangeArrowheads="1"/>
              </p:cNvSpPr>
              <p:nvPr/>
            </p:nvSpPr>
            <p:spPr bwMode="auto">
              <a:xfrm>
                <a:off x="3248" y="2464"/>
                <a:ext cx="204" cy="204"/>
              </a:xfrm>
              <a:prstGeom prst="ellipse">
                <a:avLst/>
              </a:prstGeom>
              <a:solidFill>
                <a:srgbClr val="0099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65547" name="Oval 11"/>
              <p:cNvSpPr>
                <a:spLocks noChangeArrowheads="1"/>
              </p:cNvSpPr>
              <p:nvPr/>
            </p:nvSpPr>
            <p:spPr bwMode="auto">
              <a:xfrm>
                <a:off x="3305" y="2400"/>
                <a:ext cx="91" cy="9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65548" name="Oval 12"/>
              <p:cNvSpPr>
                <a:spLocks noChangeArrowheads="1"/>
              </p:cNvSpPr>
              <p:nvPr/>
            </p:nvSpPr>
            <p:spPr bwMode="auto">
              <a:xfrm>
                <a:off x="3282" y="2280"/>
                <a:ext cx="136" cy="136"/>
              </a:xfrm>
              <a:prstGeom prst="ellipse">
                <a:avLst/>
              </a:prstGeom>
              <a:solidFill>
                <a:srgbClr val="66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</p:grpSp>
        <p:sp>
          <p:nvSpPr>
            <p:cNvPr id="65549" name="Oval 13"/>
            <p:cNvSpPr>
              <a:spLocks noChangeArrowheads="1"/>
            </p:cNvSpPr>
            <p:nvPr/>
          </p:nvSpPr>
          <p:spPr bwMode="auto">
            <a:xfrm>
              <a:off x="2456" y="1444"/>
              <a:ext cx="204" cy="204"/>
            </a:xfrm>
            <a:prstGeom prst="ellipse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550" name="Oval 14"/>
            <p:cNvSpPr>
              <a:spLocks noChangeArrowheads="1"/>
            </p:cNvSpPr>
            <p:nvPr/>
          </p:nvSpPr>
          <p:spPr bwMode="auto">
            <a:xfrm>
              <a:off x="2696" y="1380"/>
              <a:ext cx="204" cy="204"/>
            </a:xfrm>
            <a:prstGeom prst="ellipse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551" name="Oval 15"/>
            <p:cNvSpPr>
              <a:spLocks noChangeArrowheads="1"/>
            </p:cNvSpPr>
            <p:nvPr/>
          </p:nvSpPr>
          <p:spPr bwMode="auto">
            <a:xfrm>
              <a:off x="2232" y="1548"/>
              <a:ext cx="204" cy="204"/>
            </a:xfrm>
            <a:prstGeom prst="ellipse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552" name="Oval 16"/>
            <p:cNvSpPr>
              <a:spLocks noChangeArrowheads="1"/>
            </p:cNvSpPr>
            <p:nvPr/>
          </p:nvSpPr>
          <p:spPr bwMode="auto">
            <a:xfrm>
              <a:off x="2040" y="1700"/>
              <a:ext cx="204" cy="204"/>
            </a:xfrm>
            <a:prstGeom prst="ellipse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553" name="Oval 17"/>
            <p:cNvSpPr>
              <a:spLocks noChangeArrowheads="1"/>
            </p:cNvSpPr>
            <p:nvPr/>
          </p:nvSpPr>
          <p:spPr bwMode="auto">
            <a:xfrm>
              <a:off x="1896" y="1908"/>
              <a:ext cx="204" cy="204"/>
            </a:xfrm>
            <a:prstGeom prst="ellipse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554" name="Oval 18"/>
            <p:cNvSpPr>
              <a:spLocks noChangeArrowheads="1"/>
            </p:cNvSpPr>
            <p:nvPr/>
          </p:nvSpPr>
          <p:spPr bwMode="auto">
            <a:xfrm>
              <a:off x="1792" y="2132"/>
              <a:ext cx="204" cy="204"/>
            </a:xfrm>
            <a:prstGeom prst="ellipse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555" name="Oval 19"/>
            <p:cNvSpPr>
              <a:spLocks noChangeArrowheads="1"/>
            </p:cNvSpPr>
            <p:nvPr/>
          </p:nvSpPr>
          <p:spPr bwMode="auto">
            <a:xfrm>
              <a:off x="1760" y="2380"/>
              <a:ext cx="204" cy="204"/>
            </a:xfrm>
            <a:prstGeom prst="ellipse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556" name="Oval 20"/>
            <p:cNvSpPr>
              <a:spLocks noChangeArrowheads="1"/>
            </p:cNvSpPr>
            <p:nvPr/>
          </p:nvSpPr>
          <p:spPr bwMode="auto">
            <a:xfrm flipH="1">
              <a:off x="2956" y="1396"/>
              <a:ext cx="204" cy="204"/>
            </a:xfrm>
            <a:prstGeom prst="ellipse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557" name="Oval 21"/>
            <p:cNvSpPr>
              <a:spLocks noChangeArrowheads="1"/>
            </p:cNvSpPr>
            <p:nvPr/>
          </p:nvSpPr>
          <p:spPr bwMode="auto">
            <a:xfrm flipH="1">
              <a:off x="3204" y="1484"/>
              <a:ext cx="204" cy="204"/>
            </a:xfrm>
            <a:prstGeom prst="ellipse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558" name="Oval 22"/>
            <p:cNvSpPr>
              <a:spLocks noChangeArrowheads="1"/>
            </p:cNvSpPr>
            <p:nvPr/>
          </p:nvSpPr>
          <p:spPr bwMode="auto">
            <a:xfrm flipH="1">
              <a:off x="3420" y="1620"/>
              <a:ext cx="204" cy="204"/>
            </a:xfrm>
            <a:prstGeom prst="ellipse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559" name="Oval 23"/>
            <p:cNvSpPr>
              <a:spLocks noChangeArrowheads="1"/>
            </p:cNvSpPr>
            <p:nvPr/>
          </p:nvSpPr>
          <p:spPr bwMode="auto">
            <a:xfrm flipH="1">
              <a:off x="3716" y="2020"/>
              <a:ext cx="204" cy="204"/>
            </a:xfrm>
            <a:prstGeom prst="ellipse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560" name="Oval 24"/>
            <p:cNvSpPr>
              <a:spLocks noChangeArrowheads="1"/>
            </p:cNvSpPr>
            <p:nvPr/>
          </p:nvSpPr>
          <p:spPr bwMode="auto">
            <a:xfrm flipH="1">
              <a:off x="3772" y="2276"/>
              <a:ext cx="204" cy="204"/>
            </a:xfrm>
            <a:prstGeom prst="ellipse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561" name="Oval 25"/>
            <p:cNvSpPr>
              <a:spLocks noChangeArrowheads="1"/>
            </p:cNvSpPr>
            <p:nvPr/>
          </p:nvSpPr>
          <p:spPr bwMode="auto">
            <a:xfrm rot="-450435" flipH="1" flipV="1">
              <a:off x="3195" y="3294"/>
              <a:ext cx="204" cy="204"/>
            </a:xfrm>
            <a:prstGeom prst="ellipse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562" name="Oval 26"/>
            <p:cNvSpPr>
              <a:spLocks noChangeArrowheads="1"/>
            </p:cNvSpPr>
            <p:nvPr/>
          </p:nvSpPr>
          <p:spPr bwMode="auto">
            <a:xfrm rot="-450435" flipH="1" flipV="1">
              <a:off x="2965" y="3388"/>
              <a:ext cx="204" cy="204"/>
            </a:xfrm>
            <a:prstGeom prst="ellipse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563" name="Oval 27"/>
            <p:cNvSpPr>
              <a:spLocks noChangeArrowheads="1"/>
            </p:cNvSpPr>
            <p:nvPr/>
          </p:nvSpPr>
          <p:spPr bwMode="auto">
            <a:xfrm rot="-450435" flipH="1" flipV="1">
              <a:off x="3403" y="3161"/>
              <a:ext cx="204" cy="204"/>
            </a:xfrm>
            <a:prstGeom prst="ellipse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564" name="Oval 28"/>
            <p:cNvSpPr>
              <a:spLocks noChangeArrowheads="1"/>
            </p:cNvSpPr>
            <p:nvPr/>
          </p:nvSpPr>
          <p:spPr bwMode="auto">
            <a:xfrm rot="-450435" flipH="1" flipV="1">
              <a:off x="3574" y="2985"/>
              <a:ext cx="204" cy="204"/>
            </a:xfrm>
            <a:prstGeom prst="ellipse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565" name="Oval 29"/>
            <p:cNvSpPr>
              <a:spLocks noChangeArrowheads="1"/>
            </p:cNvSpPr>
            <p:nvPr/>
          </p:nvSpPr>
          <p:spPr bwMode="auto">
            <a:xfrm rot="-450435" flipH="1" flipV="1">
              <a:off x="3689" y="2760"/>
              <a:ext cx="204" cy="204"/>
            </a:xfrm>
            <a:prstGeom prst="ellipse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566" name="Oval 30"/>
            <p:cNvSpPr>
              <a:spLocks noChangeArrowheads="1"/>
            </p:cNvSpPr>
            <p:nvPr/>
          </p:nvSpPr>
          <p:spPr bwMode="auto">
            <a:xfrm rot="-450435" flipH="1" flipV="1">
              <a:off x="3763" y="2525"/>
              <a:ext cx="204" cy="204"/>
            </a:xfrm>
            <a:prstGeom prst="ellipse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567" name="Oval 31"/>
            <p:cNvSpPr>
              <a:spLocks noChangeArrowheads="1"/>
            </p:cNvSpPr>
            <p:nvPr/>
          </p:nvSpPr>
          <p:spPr bwMode="auto">
            <a:xfrm rot="21149565" flipV="1">
              <a:off x="2705" y="3407"/>
              <a:ext cx="204" cy="204"/>
            </a:xfrm>
            <a:prstGeom prst="ellipse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568" name="Oval 32"/>
            <p:cNvSpPr>
              <a:spLocks noChangeArrowheads="1"/>
            </p:cNvSpPr>
            <p:nvPr/>
          </p:nvSpPr>
          <p:spPr bwMode="auto">
            <a:xfrm rot="21149565" flipV="1">
              <a:off x="2448" y="3352"/>
              <a:ext cx="204" cy="204"/>
            </a:xfrm>
            <a:prstGeom prst="ellipse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569" name="Oval 33"/>
            <p:cNvSpPr>
              <a:spLocks noChangeArrowheads="1"/>
            </p:cNvSpPr>
            <p:nvPr/>
          </p:nvSpPr>
          <p:spPr bwMode="auto">
            <a:xfrm rot="21149565" flipV="1">
              <a:off x="2026" y="3085"/>
              <a:ext cx="204" cy="204"/>
            </a:xfrm>
            <a:prstGeom prst="ellipse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570" name="Oval 34"/>
            <p:cNvSpPr>
              <a:spLocks noChangeArrowheads="1"/>
            </p:cNvSpPr>
            <p:nvPr/>
          </p:nvSpPr>
          <p:spPr bwMode="auto">
            <a:xfrm rot="21149565" flipV="1">
              <a:off x="1870" y="2887"/>
              <a:ext cx="204" cy="204"/>
            </a:xfrm>
            <a:prstGeom prst="ellipse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571" name="Oval 35"/>
            <p:cNvSpPr>
              <a:spLocks noChangeArrowheads="1"/>
            </p:cNvSpPr>
            <p:nvPr/>
          </p:nvSpPr>
          <p:spPr bwMode="auto">
            <a:xfrm rot="21149565" flipV="1">
              <a:off x="1781" y="2641"/>
              <a:ext cx="204" cy="204"/>
            </a:xfrm>
            <a:prstGeom prst="ellipse">
              <a:avLst/>
            </a:prstGeom>
            <a:solidFill>
              <a:srgbClr val="0099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grpSp>
          <p:nvGrpSpPr>
            <p:cNvPr id="5" name="Group 36"/>
            <p:cNvGrpSpPr>
              <a:grpSpLocks/>
            </p:cNvGrpSpPr>
            <p:nvPr/>
          </p:nvGrpSpPr>
          <p:grpSpPr bwMode="auto">
            <a:xfrm rot="-3595392">
              <a:off x="1816" y="1772"/>
              <a:ext cx="204" cy="388"/>
              <a:chOff x="3248" y="2280"/>
              <a:chExt cx="204" cy="388"/>
            </a:xfrm>
          </p:grpSpPr>
          <p:sp>
            <p:nvSpPr>
              <p:cNvPr id="65573" name="Oval 37"/>
              <p:cNvSpPr>
                <a:spLocks noChangeArrowheads="1"/>
              </p:cNvSpPr>
              <p:nvPr/>
            </p:nvSpPr>
            <p:spPr bwMode="auto">
              <a:xfrm>
                <a:off x="3248" y="2464"/>
                <a:ext cx="204" cy="204"/>
              </a:xfrm>
              <a:prstGeom prst="ellipse">
                <a:avLst/>
              </a:prstGeom>
              <a:solidFill>
                <a:srgbClr val="0099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65574" name="Oval 38"/>
              <p:cNvSpPr>
                <a:spLocks noChangeArrowheads="1"/>
              </p:cNvSpPr>
              <p:nvPr/>
            </p:nvSpPr>
            <p:spPr bwMode="auto">
              <a:xfrm>
                <a:off x="3305" y="2400"/>
                <a:ext cx="91" cy="9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65575" name="Oval 39"/>
              <p:cNvSpPr>
                <a:spLocks noChangeArrowheads="1"/>
              </p:cNvSpPr>
              <p:nvPr/>
            </p:nvSpPr>
            <p:spPr bwMode="auto">
              <a:xfrm>
                <a:off x="3282" y="2280"/>
                <a:ext cx="136" cy="136"/>
              </a:xfrm>
              <a:prstGeom prst="ellipse">
                <a:avLst/>
              </a:prstGeom>
              <a:solidFill>
                <a:srgbClr val="66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</p:grpSp>
        <p:grpSp>
          <p:nvGrpSpPr>
            <p:cNvPr id="6" name="Group 40"/>
            <p:cNvGrpSpPr>
              <a:grpSpLocks/>
            </p:cNvGrpSpPr>
            <p:nvPr/>
          </p:nvGrpSpPr>
          <p:grpSpPr bwMode="auto">
            <a:xfrm rot="13868333">
              <a:off x="3535" y="1789"/>
              <a:ext cx="204" cy="329"/>
              <a:chOff x="3248" y="2280"/>
              <a:chExt cx="204" cy="388"/>
            </a:xfrm>
          </p:grpSpPr>
          <p:sp>
            <p:nvSpPr>
              <p:cNvPr id="65577" name="Oval 41"/>
              <p:cNvSpPr>
                <a:spLocks noChangeArrowheads="1"/>
              </p:cNvSpPr>
              <p:nvPr/>
            </p:nvSpPr>
            <p:spPr bwMode="auto">
              <a:xfrm>
                <a:off x="3248" y="2464"/>
                <a:ext cx="204" cy="204"/>
              </a:xfrm>
              <a:prstGeom prst="ellipse">
                <a:avLst/>
              </a:prstGeom>
              <a:solidFill>
                <a:srgbClr val="0099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65578" name="Oval 42"/>
              <p:cNvSpPr>
                <a:spLocks noChangeArrowheads="1"/>
              </p:cNvSpPr>
              <p:nvPr/>
            </p:nvSpPr>
            <p:spPr bwMode="auto">
              <a:xfrm>
                <a:off x="3305" y="2400"/>
                <a:ext cx="91" cy="9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65579" name="Oval 43"/>
              <p:cNvSpPr>
                <a:spLocks noChangeArrowheads="1"/>
              </p:cNvSpPr>
              <p:nvPr/>
            </p:nvSpPr>
            <p:spPr bwMode="auto">
              <a:xfrm>
                <a:off x="3282" y="2280"/>
                <a:ext cx="136" cy="136"/>
              </a:xfrm>
              <a:prstGeom prst="ellipse">
                <a:avLst/>
              </a:prstGeom>
              <a:solidFill>
                <a:srgbClr val="66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</p:grpSp>
        <p:grpSp>
          <p:nvGrpSpPr>
            <p:cNvPr id="7" name="Group 44"/>
            <p:cNvGrpSpPr>
              <a:grpSpLocks/>
            </p:cNvGrpSpPr>
            <p:nvPr/>
          </p:nvGrpSpPr>
          <p:grpSpPr bwMode="auto">
            <a:xfrm rot="9663446">
              <a:off x="3000" y="3380"/>
              <a:ext cx="204" cy="388"/>
              <a:chOff x="3248" y="2280"/>
              <a:chExt cx="204" cy="388"/>
            </a:xfrm>
          </p:grpSpPr>
          <p:sp>
            <p:nvSpPr>
              <p:cNvPr id="65581" name="Oval 45"/>
              <p:cNvSpPr>
                <a:spLocks noChangeArrowheads="1"/>
              </p:cNvSpPr>
              <p:nvPr/>
            </p:nvSpPr>
            <p:spPr bwMode="auto">
              <a:xfrm>
                <a:off x="3248" y="2464"/>
                <a:ext cx="204" cy="204"/>
              </a:xfrm>
              <a:prstGeom prst="ellipse">
                <a:avLst/>
              </a:prstGeom>
              <a:solidFill>
                <a:srgbClr val="0099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65582" name="Oval 46"/>
              <p:cNvSpPr>
                <a:spLocks noChangeArrowheads="1"/>
              </p:cNvSpPr>
              <p:nvPr/>
            </p:nvSpPr>
            <p:spPr bwMode="auto">
              <a:xfrm>
                <a:off x="3305" y="2400"/>
                <a:ext cx="91" cy="9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65583" name="Oval 47"/>
              <p:cNvSpPr>
                <a:spLocks noChangeArrowheads="1"/>
              </p:cNvSpPr>
              <p:nvPr/>
            </p:nvSpPr>
            <p:spPr bwMode="auto">
              <a:xfrm>
                <a:off x="3282" y="2280"/>
                <a:ext cx="136" cy="136"/>
              </a:xfrm>
              <a:prstGeom prst="ellipse">
                <a:avLst/>
              </a:prstGeom>
              <a:solidFill>
                <a:srgbClr val="66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</p:grpSp>
        <p:grpSp>
          <p:nvGrpSpPr>
            <p:cNvPr id="8" name="Group 48"/>
            <p:cNvGrpSpPr>
              <a:grpSpLocks/>
            </p:cNvGrpSpPr>
            <p:nvPr/>
          </p:nvGrpSpPr>
          <p:grpSpPr bwMode="auto">
            <a:xfrm rot="14128103">
              <a:off x="1792" y="2852"/>
              <a:ext cx="204" cy="388"/>
              <a:chOff x="3248" y="2280"/>
              <a:chExt cx="204" cy="388"/>
            </a:xfrm>
          </p:grpSpPr>
          <p:sp>
            <p:nvSpPr>
              <p:cNvPr id="65585" name="Oval 49"/>
              <p:cNvSpPr>
                <a:spLocks noChangeArrowheads="1"/>
              </p:cNvSpPr>
              <p:nvPr/>
            </p:nvSpPr>
            <p:spPr bwMode="auto">
              <a:xfrm>
                <a:off x="3248" y="2464"/>
                <a:ext cx="204" cy="204"/>
              </a:xfrm>
              <a:prstGeom prst="ellipse">
                <a:avLst/>
              </a:prstGeom>
              <a:solidFill>
                <a:srgbClr val="0099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65586" name="Oval 50"/>
              <p:cNvSpPr>
                <a:spLocks noChangeArrowheads="1"/>
              </p:cNvSpPr>
              <p:nvPr/>
            </p:nvSpPr>
            <p:spPr bwMode="auto">
              <a:xfrm>
                <a:off x="3305" y="2400"/>
                <a:ext cx="91" cy="9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65587" name="Oval 51"/>
              <p:cNvSpPr>
                <a:spLocks noChangeArrowheads="1"/>
              </p:cNvSpPr>
              <p:nvPr/>
            </p:nvSpPr>
            <p:spPr bwMode="auto">
              <a:xfrm>
                <a:off x="3282" y="2280"/>
                <a:ext cx="136" cy="136"/>
              </a:xfrm>
              <a:prstGeom prst="ellipse">
                <a:avLst/>
              </a:prstGeom>
              <a:solidFill>
                <a:srgbClr val="66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</p:grpSp>
        <p:grpSp>
          <p:nvGrpSpPr>
            <p:cNvPr id="9" name="Group 52"/>
            <p:cNvGrpSpPr>
              <a:grpSpLocks/>
            </p:cNvGrpSpPr>
            <p:nvPr/>
          </p:nvGrpSpPr>
          <p:grpSpPr bwMode="auto">
            <a:xfrm rot="2296605">
              <a:off x="2260" y="3116"/>
              <a:ext cx="204" cy="325"/>
              <a:chOff x="3248" y="2280"/>
              <a:chExt cx="204" cy="388"/>
            </a:xfrm>
          </p:grpSpPr>
          <p:sp>
            <p:nvSpPr>
              <p:cNvPr id="65589" name="Oval 53"/>
              <p:cNvSpPr>
                <a:spLocks noChangeArrowheads="1"/>
              </p:cNvSpPr>
              <p:nvPr/>
            </p:nvSpPr>
            <p:spPr bwMode="auto">
              <a:xfrm>
                <a:off x="3248" y="2464"/>
                <a:ext cx="204" cy="204"/>
              </a:xfrm>
              <a:prstGeom prst="ellipse">
                <a:avLst/>
              </a:prstGeom>
              <a:solidFill>
                <a:srgbClr val="0099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65590" name="Oval 54"/>
              <p:cNvSpPr>
                <a:spLocks noChangeArrowheads="1"/>
              </p:cNvSpPr>
              <p:nvPr/>
            </p:nvSpPr>
            <p:spPr bwMode="auto">
              <a:xfrm>
                <a:off x="3305" y="2400"/>
                <a:ext cx="91" cy="9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65591" name="Oval 55"/>
              <p:cNvSpPr>
                <a:spLocks noChangeArrowheads="1"/>
              </p:cNvSpPr>
              <p:nvPr/>
            </p:nvSpPr>
            <p:spPr bwMode="auto">
              <a:xfrm>
                <a:off x="3282" y="2280"/>
                <a:ext cx="136" cy="136"/>
              </a:xfrm>
              <a:prstGeom prst="ellipse">
                <a:avLst/>
              </a:prstGeom>
              <a:solidFill>
                <a:srgbClr val="66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</p:grpSp>
        <p:grpSp>
          <p:nvGrpSpPr>
            <p:cNvPr id="10" name="Group 56"/>
            <p:cNvGrpSpPr>
              <a:grpSpLocks/>
            </p:cNvGrpSpPr>
            <p:nvPr/>
          </p:nvGrpSpPr>
          <p:grpSpPr bwMode="auto">
            <a:xfrm rot="17080071">
              <a:off x="1728" y="2340"/>
              <a:ext cx="204" cy="276"/>
              <a:chOff x="3824" y="1256"/>
              <a:chExt cx="204" cy="276"/>
            </a:xfrm>
          </p:grpSpPr>
          <p:sp>
            <p:nvSpPr>
              <p:cNvPr id="65593" name="Oval 57"/>
              <p:cNvSpPr>
                <a:spLocks noChangeArrowheads="1"/>
              </p:cNvSpPr>
              <p:nvPr/>
            </p:nvSpPr>
            <p:spPr bwMode="auto">
              <a:xfrm>
                <a:off x="3824" y="1328"/>
                <a:ext cx="204" cy="204"/>
              </a:xfrm>
              <a:prstGeom prst="ellipse">
                <a:avLst/>
              </a:prstGeom>
              <a:solidFill>
                <a:srgbClr val="0099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65594" name="Oval 58"/>
              <p:cNvSpPr>
                <a:spLocks noChangeArrowheads="1"/>
              </p:cNvSpPr>
              <p:nvPr/>
            </p:nvSpPr>
            <p:spPr bwMode="auto">
              <a:xfrm>
                <a:off x="3880" y="1256"/>
                <a:ext cx="91" cy="9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</p:grpSp>
        <p:sp>
          <p:nvSpPr>
            <p:cNvPr id="65595" name="AutoShape 59"/>
            <p:cNvSpPr>
              <a:spLocks noChangeArrowheads="1"/>
            </p:cNvSpPr>
            <p:nvPr/>
          </p:nvSpPr>
          <p:spPr bwMode="auto">
            <a:xfrm rot="-905694">
              <a:off x="2085" y="1771"/>
              <a:ext cx="1632" cy="1471"/>
            </a:xfrm>
            <a:prstGeom prst="hexagon">
              <a:avLst>
                <a:gd name="adj" fmla="val 27736"/>
                <a:gd name="vf" fmla="val 115470"/>
              </a:avLst>
            </a:prstGeom>
            <a:solidFill>
              <a:srgbClr val="FFFFFF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grpSp>
          <p:nvGrpSpPr>
            <p:cNvPr id="11" name="Group 60"/>
            <p:cNvGrpSpPr>
              <a:grpSpLocks/>
            </p:cNvGrpSpPr>
            <p:nvPr/>
          </p:nvGrpSpPr>
          <p:grpSpPr bwMode="auto">
            <a:xfrm>
              <a:off x="1896" y="1476"/>
              <a:ext cx="1976" cy="2040"/>
              <a:chOff x="3688" y="1328"/>
              <a:chExt cx="1976" cy="2040"/>
            </a:xfrm>
          </p:grpSpPr>
          <p:grpSp>
            <p:nvGrpSpPr>
              <p:cNvPr id="12" name="Group 61"/>
              <p:cNvGrpSpPr>
                <a:grpSpLocks/>
              </p:cNvGrpSpPr>
              <p:nvPr/>
            </p:nvGrpSpPr>
            <p:grpSpPr bwMode="auto">
              <a:xfrm>
                <a:off x="3688" y="1328"/>
                <a:ext cx="1824" cy="1088"/>
                <a:chOff x="3688" y="1328"/>
                <a:chExt cx="1824" cy="1088"/>
              </a:xfrm>
            </p:grpSpPr>
            <p:grpSp>
              <p:nvGrpSpPr>
                <p:cNvPr id="13" name="Group 62"/>
                <p:cNvGrpSpPr>
                  <a:grpSpLocks/>
                </p:cNvGrpSpPr>
                <p:nvPr/>
              </p:nvGrpSpPr>
              <p:grpSpPr bwMode="auto">
                <a:xfrm rot="-3703460">
                  <a:off x="4232" y="1328"/>
                  <a:ext cx="616" cy="616"/>
                  <a:chOff x="4032" y="1688"/>
                  <a:chExt cx="616" cy="616"/>
                </a:xfrm>
              </p:grpSpPr>
              <p:sp>
                <p:nvSpPr>
                  <p:cNvPr id="65599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4032" y="1688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00" name="Oval 64"/>
                  <p:cNvSpPr>
                    <a:spLocks noChangeArrowheads="1"/>
                  </p:cNvSpPr>
                  <p:nvPr/>
                </p:nvSpPr>
                <p:spPr bwMode="auto">
                  <a:xfrm>
                    <a:off x="4128" y="1784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01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1880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02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4320" y="1976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03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4416" y="2072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04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2168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</p:grpSp>
            <p:grpSp>
              <p:nvGrpSpPr>
                <p:cNvPr id="14" name="Group 69"/>
                <p:cNvGrpSpPr>
                  <a:grpSpLocks/>
                </p:cNvGrpSpPr>
                <p:nvPr/>
              </p:nvGrpSpPr>
              <p:grpSpPr bwMode="auto">
                <a:xfrm rot="-21509473">
                  <a:off x="4896" y="1560"/>
                  <a:ext cx="616" cy="616"/>
                  <a:chOff x="4032" y="1688"/>
                  <a:chExt cx="616" cy="616"/>
                </a:xfrm>
              </p:grpSpPr>
              <p:sp>
                <p:nvSpPr>
                  <p:cNvPr id="65606" name="Oval 70"/>
                  <p:cNvSpPr>
                    <a:spLocks noChangeArrowheads="1"/>
                  </p:cNvSpPr>
                  <p:nvPr/>
                </p:nvSpPr>
                <p:spPr bwMode="auto">
                  <a:xfrm>
                    <a:off x="4032" y="1688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07" name="Oval 71"/>
                  <p:cNvSpPr>
                    <a:spLocks noChangeArrowheads="1"/>
                  </p:cNvSpPr>
                  <p:nvPr/>
                </p:nvSpPr>
                <p:spPr bwMode="auto">
                  <a:xfrm>
                    <a:off x="4128" y="1784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08" name="Oval 72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1880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09" name="Oval 73"/>
                  <p:cNvSpPr>
                    <a:spLocks noChangeArrowheads="1"/>
                  </p:cNvSpPr>
                  <p:nvPr/>
                </p:nvSpPr>
                <p:spPr bwMode="auto">
                  <a:xfrm>
                    <a:off x="4320" y="1976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10" name="Oval 74"/>
                  <p:cNvSpPr>
                    <a:spLocks noChangeArrowheads="1"/>
                  </p:cNvSpPr>
                  <p:nvPr/>
                </p:nvSpPr>
                <p:spPr bwMode="auto">
                  <a:xfrm>
                    <a:off x="4416" y="2072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11" name="Oval 75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2168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</p:grpSp>
            <p:grpSp>
              <p:nvGrpSpPr>
                <p:cNvPr id="15" name="Group 76"/>
                <p:cNvGrpSpPr>
                  <a:grpSpLocks/>
                </p:cNvGrpSpPr>
                <p:nvPr/>
              </p:nvGrpSpPr>
              <p:grpSpPr bwMode="auto">
                <a:xfrm rot="-7215044">
                  <a:off x="3688" y="1800"/>
                  <a:ext cx="616" cy="616"/>
                  <a:chOff x="4032" y="1688"/>
                  <a:chExt cx="616" cy="616"/>
                </a:xfrm>
              </p:grpSpPr>
              <p:sp>
                <p:nvSpPr>
                  <p:cNvPr id="65613" name="Oval 77"/>
                  <p:cNvSpPr>
                    <a:spLocks noChangeArrowheads="1"/>
                  </p:cNvSpPr>
                  <p:nvPr/>
                </p:nvSpPr>
                <p:spPr bwMode="auto">
                  <a:xfrm>
                    <a:off x="4032" y="1688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14" name="Oval 78"/>
                  <p:cNvSpPr>
                    <a:spLocks noChangeArrowheads="1"/>
                  </p:cNvSpPr>
                  <p:nvPr/>
                </p:nvSpPr>
                <p:spPr bwMode="auto">
                  <a:xfrm>
                    <a:off x="4128" y="1784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15" name="Oval 79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1880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16" name="Oval 80"/>
                  <p:cNvSpPr>
                    <a:spLocks noChangeArrowheads="1"/>
                  </p:cNvSpPr>
                  <p:nvPr/>
                </p:nvSpPr>
                <p:spPr bwMode="auto">
                  <a:xfrm>
                    <a:off x="4320" y="1976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17" name="Oval 81"/>
                  <p:cNvSpPr>
                    <a:spLocks noChangeArrowheads="1"/>
                  </p:cNvSpPr>
                  <p:nvPr/>
                </p:nvSpPr>
                <p:spPr bwMode="auto">
                  <a:xfrm>
                    <a:off x="4416" y="2072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18" name="Oval 82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2168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</p:grpSp>
          </p:grpSp>
          <p:grpSp>
            <p:nvGrpSpPr>
              <p:cNvPr id="16" name="Group 83"/>
              <p:cNvGrpSpPr>
                <a:grpSpLocks/>
              </p:cNvGrpSpPr>
              <p:nvPr/>
            </p:nvGrpSpPr>
            <p:grpSpPr bwMode="auto">
              <a:xfrm flipH="1" flipV="1">
                <a:off x="3840" y="2280"/>
                <a:ext cx="1824" cy="1088"/>
                <a:chOff x="3688" y="1328"/>
                <a:chExt cx="1824" cy="1088"/>
              </a:xfrm>
            </p:grpSpPr>
            <p:grpSp>
              <p:nvGrpSpPr>
                <p:cNvPr id="17" name="Group 84"/>
                <p:cNvGrpSpPr>
                  <a:grpSpLocks/>
                </p:cNvGrpSpPr>
                <p:nvPr/>
              </p:nvGrpSpPr>
              <p:grpSpPr bwMode="auto">
                <a:xfrm rot="-3703460">
                  <a:off x="4232" y="1328"/>
                  <a:ext cx="616" cy="616"/>
                  <a:chOff x="4032" y="1688"/>
                  <a:chExt cx="616" cy="616"/>
                </a:xfrm>
              </p:grpSpPr>
              <p:sp>
                <p:nvSpPr>
                  <p:cNvPr id="65621" name="Oval 85"/>
                  <p:cNvSpPr>
                    <a:spLocks noChangeArrowheads="1"/>
                  </p:cNvSpPr>
                  <p:nvPr/>
                </p:nvSpPr>
                <p:spPr bwMode="auto">
                  <a:xfrm>
                    <a:off x="4032" y="1688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22" name="Oval 86"/>
                  <p:cNvSpPr>
                    <a:spLocks noChangeArrowheads="1"/>
                  </p:cNvSpPr>
                  <p:nvPr/>
                </p:nvSpPr>
                <p:spPr bwMode="auto">
                  <a:xfrm>
                    <a:off x="4128" y="1784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23" name="Oval 87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1880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24" name="Oval 88"/>
                  <p:cNvSpPr>
                    <a:spLocks noChangeArrowheads="1"/>
                  </p:cNvSpPr>
                  <p:nvPr/>
                </p:nvSpPr>
                <p:spPr bwMode="auto">
                  <a:xfrm>
                    <a:off x="4320" y="1976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25" name="Oval 89"/>
                  <p:cNvSpPr>
                    <a:spLocks noChangeArrowheads="1"/>
                  </p:cNvSpPr>
                  <p:nvPr/>
                </p:nvSpPr>
                <p:spPr bwMode="auto">
                  <a:xfrm>
                    <a:off x="4416" y="2072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26" name="Oval 90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2168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</p:grpSp>
            <p:grpSp>
              <p:nvGrpSpPr>
                <p:cNvPr id="18" name="Group 91"/>
                <p:cNvGrpSpPr>
                  <a:grpSpLocks/>
                </p:cNvGrpSpPr>
                <p:nvPr/>
              </p:nvGrpSpPr>
              <p:grpSpPr bwMode="auto">
                <a:xfrm rot="-21509473">
                  <a:off x="4896" y="1560"/>
                  <a:ext cx="616" cy="616"/>
                  <a:chOff x="4032" y="1688"/>
                  <a:chExt cx="616" cy="616"/>
                </a:xfrm>
              </p:grpSpPr>
              <p:sp>
                <p:nvSpPr>
                  <p:cNvPr id="65628" name="Oval 92"/>
                  <p:cNvSpPr>
                    <a:spLocks noChangeArrowheads="1"/>
                  </p:cNvSpPr>
                  <p:nvPr/>
                </p:nvSpPr>
                <p:spPr bwMode="auto">
                  <a:xfrm>
                    <a:off x="4032" y="1688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29" name="Oval 93"/>
                  <p:cNvSpPr>
                    <a:spLocks noChangeArrowheads="1"/>
                  </p:cNvSpPr>
                  <p:nvPr/>
                </p:nvSpPr>
                <p:spPr bwMode="auto">
                  <a:xfrm>
                    <a:off x="4128" y="1784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30" name="Oval 94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1880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31" name="Oval 95"/>
                  <p:cNvSpPr>
                    <a:spLocks noChangeArrowheads="1"/>
                  </p:cNvSpPr>
                  <p:nvPr/>
                </p:nvSpPr>
                <p:spPr bwMode="auto">
                  <a:xfrm>
                    <a:off x="4320" y="1976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32" name="Oval 96"/>
                  <p:cNvSpPr>
                    <a:spLocks noChangeArrowheads="1"/>
                  </p:cNvSpPr>
                  <p:nvPr/>
                </p:nvSpPr>
                <p:spPr bwMode="auto">
                  <a:xfrm>
                    <a:off x="4416" y="2072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33" name="Oval 97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2168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</p:grpSp>
            <p:grpSp>
              <p:nvGrpSpPr>
                <p:cNvPr id="19" name="Group 98"/>
                <p:cNvGrpSpPr>
                  <a:grpSpLocks/>
                </p:cNvGrpSpPr>
                <p:nvPr/>
              </p:nvGrpSpPr>
              <p:grpSpPr bwMode="auto">
                <a:xfrm rot="-7215044">
                  <a:off x="3688" y="1800"/>
                  <a:ext cx="616" cy="616"/>
                  <a:chOff x="4032" y="1688"/>
                  <a:chExt cx="616" cy="616"/>
                </a:xfrm>
              </p:grpSpPr>
              <p:sp>
                <p:nvSpPr>
                  <p:cNvPr id="65635" name="Oval 99"/>
                  <p:cNvSpPr>
                    <a:spLocks noChangeArrowheads="1"/>
                  </p:cNvSpPr>
                  <p:nvPr/>
                </p:nvSpPr>
                <p:spPr bwMode="auto">
                  <a:xfrm>
                    <a:off x="4032" y="1688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36" name="Oval 100"/>
                  <p:cNvSpPr>
                    <a:spLocks noChangeArrowheads="1"/>
                  </p:cNvSpPr>
                  <p:nvPr/>
                </p:nvSpPr>
                <p:spPr bwMode="auto">
                  <a:xfrm>
                    <a:off x="4128" y="1784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37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1880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38" name="Oval 102"/>
                  <p:cNvSpPr>
                    <a:spLocks noChangeArrowheads="1"/>
                  </p:cNvSpPr>
                  <p:nvPr/>
                </p:nvSpPr>
                <p:spPr bwMode="auto">
                  <a:xfrm>
                    <a:off x="4320" y="1976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39" name="Oval 103"/>
                  <p:cNvSpPr>
                    <a:spLocks noChangeArrowheads="1"/>
                  </p:cNvSpPr>
                  <p:nvPr/>
                </p:nvSpPr>
                <p:spPr bwMode="auto">
                  <a:xfrm>
                    <a:off x="4416" y="2072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  <p:sp>
                <p:nvSpPr>
                  <p:cNvPr id="65640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2168"/>
                    <a:ext cx="136" cy="136"/>
                  </a:xfrm>
                  <a:prstGeom prst="ellipse">
                    <a:avLst/>
                  </a:prstGeom>
                  <a:solidFill>
                    <a:srgbClr val="990099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ar-SA"/>
                  </a:p>
                </p:txBody>
              </p:sp>
            </p:grpSp>
          </p:grpSp>
        </p:grpSp>
        <p:sp>
          <p:nvSpPr>
            <p:cNvPr id="65641" name="Freeform 105"/>
            <p:cNvSpPr>
              <a:spLocks/>
            </p:cNvSpPr>
            <p:nvPr/>
          </p:nvSpPr>
          <p:spPr bwMode="auto">
            <a:xfrm>
              <a:off x="2297" y="2188"/>
              <a:ext cx="1156" cy="860"/>
            </a:xfrm>
            <a:custGeom>
              <a:avLst/>
              <a:gdLst/>
              <a:ahLst/>
              <a:cxnLst>
                <a:cxn ang="0">
                  <a:pos x="927" y="0"/>
                </a:cxn>
                <a:cxn ang="0">
                  <a:pos x="1119" y="104"/>
                </a:cxn>
                <a:cxn ang="0">
                  <a:pos x="1143" y="432"/>
                </a:cxn>
                <a:cxn ang="0">
                  <a:pos x="1039" y="688"/>
                </a:cxn>
                <a:cxn ang="0">
                  <a:pos x="807" y="792"/>
                </a:cxn>
                <a:cxn ang="0">
                  <a:pos x="591" y="856"/>
                </a:cxn>
                <a:cxn ang="0">
                  <a:pos x="423" y="816"/>
                </a:cxn>
                <a:cxn ang="0">
                  <a:pos x="495" y="704"/>
                </a:cxn>
                <a:cxn ang="0">
                  <a:pos x="687" y="616"/>
                </a:cxn>
                <a:cxn ang="0">
                  <a:pos x="815" y="520"/>
                </a:cxn>
                <a:cxn ang="0">
                  <a:pos x="719" y="432"/>
                </a:cxn>
                <a:cxn ang="0">
                  <a:pos x="607" y="424"/>
                </a:cxn>
                <a:cxn ang="0">
                  <a:pos x="295" y="472"/>
                </a:cxn>
                <a:cxn ang="0">
                  <a:pos x="39" y="424"/>
                </a:cxn>
                <a:cxn ang="0">
                  <a:pos x="63" y="272"/>
                </a:cxn>
                <a:cxn ang="0">
                  <a:pos x="151" y="88"/>
                </a:cxn>
                <a:cxn ang="0">
                  <a:pos x="231" y="40"/>
                </a:cxn>
              </a:cxnLst>
              <a:rect l="0" t="0" r="r" b="b"/>
              <a:pathLst>
                <a:path w="1156" h="860">
                  <a:moveTo>
                    <a:pt x="927" y="0"/>
                  </a:moveTo>
                  <a:cubicBezTo>
                    <a:pt x="1005" y="16"/>
                    <a:pt x="1083" y="32"/>
                    <a:pt x="1119" y="104"/>
                  </a:cubicBezTo>
                  <a:cubicBezTo>
                    <a:pt x="1155" y="176"/>
                    <a:pt x="1156" y="335"/>
                    <a:pt x="1143" y="432"/>
                  </a:cubicBezTo>
                  <a:cubicBezTo>
                    <a:pt x="1130" y="529"/>
                    <a:pt x="1095" y="628"/>
                    <a:pt x="1039" y="688"/>
                  </a:cubicBezTo>
                  <a:cubicBezTo>
                    <a:pt x="983" y="748"/>
                    <a:pt x="882" y="764"/>
                    <a:pt x="807" y="792"/>
                  </a:cubicBezTo>
                  <a:cubicBezTo>
                    <a:pt x="732" y="820"/>
                    <a:pt x="655" y="852"/>
                    <a:pt x="591" y="856"/>
                  </a:cubicBezTo>
                  <a:cubicBezTo>
                    <a:pt x="527" y="860"/>
                    <a:pt x="439" y="841"/>
                    <a:pt x="423" y="816"/>
                  </a:cubicBezTo>
                  <a:cubicBezTo>
                    <a:pt x="407" y="791"/>
                    <a:pt x="451" y="737"/>
                    <a:pt x="495" y="704"/>
                  </a:cubicBezTo>
                  <a:cubicBezTo>
                    <a:pt x="539" y="671"/>
                    <a:pt x="634" y="647"/>
                    <a:pt x="687" y="616"/>
                  </a:cubicBezTo>
                  <a:cubicBezTo>
                    <a:pt x="740" y="585"/>
                    <a:pt x="810" y="551"/>
                    <a:pt x="815" y="520"/>
                  </a:cubicBezTo>
                  <a:cubicBezTo>
                    <a:pt x="820" y="489"/>
                    <a:pt x="754" y="448"/>
                    <a:pt x="719" y="432"/>
                  </a:cubicBezTo>
                  <a:cubicBezTo>
                    <a:pt x="684" y="416"/>
                    <a:pt x="678" y="417"/>
                    <a:pt x="607" y="424"/>
                  </a:cubicBezTo>
                  <a:cubicBezTo>
                    <a:pt x="536" y="431"/>
                    <a:pt x="390" y="472"/>
                    <a:pt x="295" y="472"/>
                  </a:cubicBezTo>
                  <a:cubicBezTo>
                    <a:pt x="200" y="472"/>
                    <a:pt x="78" y="457"/>
                    <a:pt x="39" y="424"/>
                  </a:cubicBezTo>
                  <a:cubicBezTo>
                    <a:pt x="0" y="391"/>
                    <a:pt x="44" y="328"/>
                    <a:pt x="63" y="272"/>
                  </a:cubicBezTo>
                  <a:cubicBezTo>
                    <a:pt x="82" y="216"/>
                    <a:pt x="123" y="127"/>
                    <a:pt x="151" y="88"/>
                  </a:cubicBezTo>
                  <a:cubicBezTo>
                    <a:pt x="179" y="49"/>
                    <a:pt x="210" y="51"/>
                    <a:pt x="231" y="40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642" name="Freeform 106"/>
            <p:cNvSpPr>
              <a:spLocks/>
            </p:cNvSpPr>
            <p:nvPr/>
          </p:nvSpPr>
          <p:spPr bwMode="auto">
            <a:xfrm>
              <a:off x="2745" y="2211"/>
              <a:ext cx="680" cy="810"/>
            </a:xfrm>
            <a:custGeom>
              <a:avLst/>
              <a:gdLst/>
              <a:ahLst/>
              <a:cxnLst>
                <a:cxn ang="0">
                  <a:pos x="471" y="0"/>
                </a:cxn>
                <a:cxn ang="0">
                  <a:pos x="588" y="33"/>
                </a:cxn>
                <a:cxn ang="0">
                  <a:pos x="645" y="84"/>
                </a:cxn>
                <a:cxn ang="0">
                  <a:pos x="675" y="204"/>
                </a:cxn>
                <a:cxn ang="0">
                  <a:pos x="675" y="357"/>
                </a:cxn>
                <a:cxn ang="0">
                  <a:pos x="654" y="489"/>
                </a:cxn>
                <a:cxn ang="0">
                  <a:pos x="612" y="600"/>
                </a:cxn>
                <a:cxn ang="0">
                  <a:pos x="552" y="666"/>
                </a:cxn>
                <a:cxn ang="0">
                  <a:pos x="462" y="711"/>
                </a:cxn>
                <a:cxn ang="0">
                  <a:pos x="348" y="744"/>
                </a:cxn>
                <a:cxn ang="0">
                  <a:pos x="231" y="792"/>
                </a:cxn>
                <a:cxn ang="0">
                  <a:pos x="96" y="810"/>
                </a:cxn>
                <a:cxn ang="0">
                  <a:pos x="18" y="795"/>
                </a:cxn>
                <a:cxn ang="0">
                  <a:pos x="9" y="765"/>
                </a:cxn>
                <a:cxn ang="0">
                  <a:pos x="33" y="729"/>
                </a:cxn>
                <a:cxn ang="0">
                  <a:pos x="93" y="690"/>
                </a:cxn>
                <a:cxn ang="0">
                  <a:pos x="123" y="669"/>
                </a:cxn>
                <a:cxn ang="0">
                  <a:pos x="228" y="624"/>
                </a:cxn>
                <a:cxn ang="0">
                  <a:pos x="291" y="591"/>
                </a:cxn>
                <a:cxn ang="0">
                  <a:pos x="342" y="555"/>
                </a:cxn>
                <a:cxn ang="0">
                  <a:pos x="381" y="510"/>
                </a:cxn>
                <a:cxn ang="0">
                  <a:pos x="381" y="450"/>
                </a:cxn>
                <a:cxn ang="0">
                  <a:pos x="303" y="402"/>
                </a:cxn>
                <a:cxn ang="0">
                  <a:pos x="228" y="375"/>
                </a:cxn>
                <a:cxn ang="0">
                  <a:pos x="156" y="375"/>
                </a:cxn>
                <a:cxn ang="0">
                  <a:pos x="66" y="393"/>
                </a:cxn>
                <a:cxn ang="0">
                  <a:pos x="0" y="399"/>
                </a:cxn>
              </a:cxnLst>
              <a:rect l="0" t="0" r="r" b="b"/>
              <a:pathLst>
                <a:path w="680" h="810">
                  <a:moveTo>
                    <a:pt x="471" y="0"/>
                  </a:moveTo>
                  <a:cubicBezTo>
                    <a:pt x="515" y="9"/>
                    <a:pt x="559" y="19"/>
                    <a:pt x="588" y="33"/>
                  </a:cubicBezTo>
                  <a:cubicBezTo>
                    <a:pt x="617" y="47"/>
                    <a:pt x="631" y="56"/>
                    <a:pt x="645" y="84"/>
                  </a:cubicBezTo>
                  <a:cubicBezTo>
                    <a:pt x="659" y="112"/>
                    <a:pt x="670" y="159"/>
                    <a:pt x="675" y="204"/>
                  </a:cubicBezTo>
                  <a:cubicBezTo>
                    <a:pt x="680" y="249"/>
                    <a:pt x="679" y="309"/>
                    <a:pt x="675" y="357"/>
                  </a:cubicBezTo>
                  <a:cubicBezTo>
                    <a:pt x="671" y="405"/>
                    <a:pt x="664" y="449"/>
                    <a:pt x="654" y="489"/>
                  </a:cubicBezTo>
                  <a:cubicBezTo>
                    <a:pt x="644" y="529"/>
                    <a:pt x="629" y="571"/>
                    <a:pt x="612" y="600"/>
                  </a:cubicBezTo>
                  <a:cubicBezTo>
                    <a:pt x="595" y="629"/>
                    <a:pt x="577" y="648"/>
                    <a:pt x="552" y="666"/>
                  </a:cubicBezTo>
                  <a:cubicBezTo>
                    <a:pt x="527" y="684"/>
                    <a:pt x="496" y="698"/>
                    <a:pt x="462" y="711"/>
                  </a:cubicBezTo>
                  <a:cubicBezTo>
                    <a:pt x="428" y="724"/>
                    <a:pt x="386" y="731"/>
                    <a:pt x="348" y="744"/>
                  </a:cubicBezTo>
                  <a:cubicBezTo>
                    <a:pt x="310" y="757"/>
                    <a:pt x="273" y="781"/>
                    <a:pt x="231" y="792"/>
                  </a:cubicBezTo>
                  <a:cubicBezTo>
                    <a:pt x="189" y="803"/>
                    <a:pt x="131" y="810"/>
                    <a:pt x="96" y="810"/>
                  </a:cubicBezTo>
                  <a:cubicBezTo>
                    <a:pt x="61" y="810"/>
                    <a:pt x="32" y="802"/>
                    <a:pt x="18" y="795"/>
                  </a:cubicBezTo>
                  <a:cubicBezTo>
                    <a:pt x="4" y="788"/>
                    <a:pt x="7" y="776"/>
                    <a:pt x="9" y="765"/>
                  </a:cubicBezTo>
                  <a:cubicBezTo>
                    <a:pt x="11" y="754"/>
                    <a:pt x="19" y="741"/>
                    <a:pt x="33" y="729"/>
                  </a:cubicBezTo>
                  <a:cubicBezTo>
                    <a:pt x="47" y="717"/>
                    <a:pt x="78" y="700"/>
                    <a:pt x="93" y="690"/>
                  </a:cubicBezTo>
                  <a:cubicBezTo>
                    <a:pt x="108" y="680"/>
                    <a:pt x="101" y="680"/>
                    <a:pt x="123" y="669"/>
                  </a:cubicBezTo>
                  <a:cubicBezTo>
                    <a:pt x="145" y="658"/>
                    <a:pt x="200" y="637"/>
                    <a:pt x="228" y="624"/>
                  </a:cubicBezTo>
                  <a:cubicBezTo>
                    <a:pt x="256" y="611"/>
                    <a:pt x="272" y="602"/>
                    <a:pt x="291" y="591"/>
                  </a:cubicBezTo>
                  <a:cubicBezTo>
                    <a:pt x="310" y="580"/>
                    <a:pt x="327" y="569"/>
                    <a:pt x="342" y="555"/>
                  </a:cubicBezTo>
                  <a:cubicBezTo>
                    <a:pt x="357" y="541"/>
                    <a:pt x="375" y="527"/>
                    <a:pt x="381" y="510"/>
                  </a:cubicBezTo>
                  <a:cubicBezTo>
                    <a:pt x="387" y="493"/>
                    <a:pt x="394" y="468"/>
                    <a:pt x="381" y="450"/>
                  </a:cubicBezTo>
                  <a:cubicBezTo>
                    <a:pt x="368" y="432"/>
                    <a:pt x="329" y="415"/>
                    <a:pt x="303" y="402"/>
                  </a:cubicBezTo>
                  <a:cubicBezTo>
                    <a:pt x="277" y="389"/>
                    <a:pt x="252" y="379"/>
                    <a:pt x="228" y="375"/>
                  </a:cubicBezTo>
                  <a:cubicBezTo>
                    <a:pt x="204" y="371"/>
                    <a:pt x="183" y="372"/>
                    <a:pt x="156" y="375"/>
                  </a:cubicBezTo>
                  <a:cubicBezTo>
                    <a:pt x="129" y="378"/>
                    <a:pt x="92" y="389"/>
                    <a:pt x="66" y="393"/>
                  </a:cubicBezTo>
                  <a:cubicBezTo>
                    <a:pt x="40" y="397"/>
                    <a:pt x="11" y="398"/>
                    <a:pt x="0" y="399"/>
                  </a:cubicBezTo>
                </a:path>
              </a:pathLst>
            </a:custGeom>
            <a:noFill/>
            <a:ln w="38100" cmpd="sng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643" name="Oval 107"/>
            <p:cNvSpPr>
              <a:spLocks noChangeArrowheads="1"/>
            </p:cNvSpPr>
            <p:nvPr/>
          </p:nvSpPr>
          <p:spPr bwMode="auto">
            <a:xfrm>
              <a:off x="2509" y="1948"/>
              <a:ext cx="720" cy="496"/>
            </a:xfrm>
            <a:prstGeom prst="ellipse">
              <a:avLst/>
            </a:prstGeom>
            <a:solidFill>
              <a:srgbClr val="0033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GB" sz="1600">
                  <a:solidFill>
                    <a:srgbClr val="FFFFFF"/>
                  </a:solidFill>
                  <a:latin typeface="Tahoma" pitchFamily="34" charset="0"/>
                </a:rPr>
                <a:t>POL</a:t>
              </a:r>
              <a:endParaRPr lang="en-GB" sz="1600"/>
            </a:p>
          </p:txBody>
        </p:sp>
        <p:grpSp>
          <p:nvGrpSpPr>
            <p:cNvPr id="20" name="Group 108"/>
            <p:cNvGrpSpPr>
              <a:grpSpLocks/>
            </p:cNvGrpSpPr>
            <p:nvPr/>
          </p:nvGrpSpPr>
          <p:grpSpPr bwMode="auto">
            <a:xfrm rot="4508838">
              <a:off x="3864" y="2164"/>
              <a:ext cx="204" cy="388"/>
              <a:chOff x="3248" y="2280"/>
              <a:chExt cx="204" cy="388"/>
            </a:xfrm>
          </p:grpSpPr>
          <p:sp>
            <p:nvSpPr>
              <p:cNvPr id="65645" name="Oval 109"/>
              <p:cNvSpPr>
                <a:spLocks noChangeArrowheads="1"/>
              </p:cNvSpPr>
              <p:nvPr/>
            </p:nvSpPr>
            <p:spPr bwMode="auto">
              <a:xfrm>
                <a:off x="3248" y="2464"/>
                <a:ext cx="204" cy="204"/>
              </a:xfrm>
              <a:prstGeom prst="ellipse">
                <a:avLst/>
              </a:prstGeom>
              <a:solidFill>
                <a:srgbClr val="0099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65646" name="Oval 110"/>
              <p:cNvSpPr>
                <a:spLocks noChangeArrowheads="1"/>
              </p:cNvSpPr>
              <p:nvPr/>
            </p:nvSpPr>
            <p:spPr bwMode="auto">
              <a:xfrm>
                <a:off x="3305" y="2400"/>
                <a:ext cx="91" cy="9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65647" name="Oval 111"/>
              <p:cNvSpPr>
                <a:spLocks noChangeArrowheads="1"/>
              </p:cNvSpPr>
              <p:nvPr/>
            </p:nvSpPr>
            <p:spPr bwMode="auto">
              <a:xfrm>
                <a:off x="3282" y="2280"/>
                <a:ext cx="136" cy="136"/>
              </a:xfrm>
              <a:prstGeom prst="ellipse">
                <a:avLst/>
              </a:prstGeom>
              <a:solidFill>
                <a:srgbClr val="66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</p:grpSp>
        <p:sp>
          <p:nvSpPr>
            <p:cNvPr id="65648" name="Line 112"/>
            <p:cNvSpPr>
              <a:spLocks noChangeShapeType="1"/>
            </p:cNvSpPr>
            <p:nvPr/>
          </p:nvSpPr>
          <p:spPr bwMode="auto">
            <a:xfrm flipV="1">
              <a:off x="1480" y="1924"/>
              <a:ext cx="312" cy="47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649" name="Line 113"/>
            <p:cNvSpPr>
              <a:spLocks noChangeShapeType="1"/>
            </p:cNvSpPr>
            <p:nvPr/>
          </p:nvSpPr>
          <p:spPr bwMode="auto">
            <a:xfrm flipV="1">
              <a:off x="1480" y="2460"/>
              <a:ext cx="248" cy="44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650" name="Line 114"/>
            <p:cNvSpPr>
              <a:spLocks noChangeShapeType="1"/>
            </p:cNvSpPr>
            <p:nvPr/>
          </p:nvSpPr>
          <p:spPr bwMode="auto">
            <a:xfrm flipV="1">
              <a:off x="1808" y="2996"/>
              <a:ext cx="928" cy="47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651" name="Text Box 115"/>
            <p:cNvSpPr txBox="1">
              <a:spLocks noChangeArrowheads="1"/>
            </p:cNvSpPr>
            <p:nvPr/>
          </p:nvSpPr>
          <p:spPr bwMode="auto">
            <a:xfrm>
              <a:off x="2262" y="3739"/>
              <a:ext cx="11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endParaRPr lang="en-GB" sz="1600">
                <a:solidFill>
                  <a:srgbClr val="FFFFFF"/>
                </a:solidFill>
                <a:latin typeface="Tahoma" pitchFamily="34" charset="0"/>
              </a:endParaRPr>
            </a:p>
          </p:txBody>
        </p:sp>
        <p:sp>
          <p:nvSpPr>
            <p:cNvPr id="65652" name="Text Box 116"/>
            <p:cNvSpPr txBox="1">
              <a:spLocks noChangeArrowheads="1"/>
            </p:cNvSpPr>
            <p:nvPr/>
          </p:nvSpPr>
          <p:spPr bwMode="auto">
            <a:xfrm>
              <a:off x="1160" y="867"/>
              <a:ext cx="127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GB" sz="1600" b="1">
                  <a:solidFill>
                    <a:srgbClr val="FFFFFF"/>
                  </a:solidFill>
                  <a:latin typeface="Tahoma" pitchFamily="34" charset="0"/>
                </a:rPr>
                <a:t>Core, HBc antigen</a:t>
              </a:r>
            </a:p>
          </p:txBody>
        </p:sp>
        <p:sp>
          <p:nvSpPr>
            <p:cNvPr id="65653" name="Text Box 117"/>
            <p:cNvSpPr txBox="1">
              <a:spLocks noChangeArrowheads="1"/>
            </p:cNvSpPr>
            <p:nvPr/>
          </p:nvSpPr>
          <p:spPr bwMode="auto">
            <a:xfrm>
              <a:off x="1100" y="2315"/>
              <a:ext cx="44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GB" sz="1600" b="1">
                  <a:solidFill>
                    <a:srgbClr val="FFFFFF"/>
                  </a:solidFill>
                  <a:latin typeface="Tahoma" pitchFamily="34" charset="0"/>
                </a:rPr>
                <a:t>LHBs</a:t>
              </a:r>
            </a:p>
          </p:txBody>
        </p:sp>
        <p:sp>
          <p:nvSpPr>
            <p:cNvPr id="65654" name="Text Box 118"/>
            <p:cNvSpPr txBox="1">
              <a:spLocks noChangeArrowheads="1"/>
            </p:cNvSpPr>
            <p:nvPr/>
          </p:nvSpPr>
          <p:spPr bwMode="auto">
            <a:xfrm>
              <a:off x="1080" y="2827"/>
              <a:ext cx="48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GB" sz="1600" b="1">
                  <a:solidFill>
                    <a:srgbClr val="FFFFFF"/>
                  </a:solidFill>
                  <a:latin typeface="Tahoma" pitchFamily="34" charset="0"/>
                </a:rPr>
                <a:t>MHBs</a:t>
              </a:r>
            </a:p>
          </p:txBody>
        </p:sp>
        <p:sp>
          <p:nvSpPr>
            <p:cNvPr id="65655" name="Text Box 119"/>
            <p:cNvSpPr txBox="1">
              <a:spLocks noChangeArrowheads="1"/>
            </p:cNvSpPr>
            <p:nvPr/>
          </p:nvSpPr>
          <p:spPr bwMode="auto">
            <a:xfrm>
              <a:off x="1096" y="1547"/>
              <a:ext cx="44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GB" sz="1600" b="1">
                  <a:solidFill>
                    <a:srgbClr val="FFFFFF"/>
                  </a:solidFill>
                  <a:latin typeface="Tahoma" pitchFamily="34" charset="0"/>
                </a:rPr>
                <a:t>SHBs</a:t>
              </a:r>
            </a:p>
          </p:txBody>
        </p:sp>
        <p:sp>
          <p:nvSpPr>
            <p:cNvPr id="65656" name="Line 120"/>
            <p:cNvSpPr>
              <a:spLocks noChangeShapeType="1"/>
            </p:cNvSpPr>
            <p:nvPr/>
          </p:nvSpPr>
          <p:spPr bwMode="auto">
            <a:xfrm>
              <a:off x="1504" y="1675"/>
              <a:ext cx="620" cy="146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657" name="Line 121"/>
            <p:cNvSpPr>
              <a:spLocks noChangeShapeType="1"/>
            </p:cNvSpPr>
            <p:nvPr/>
          </p:nvSpPr>
          <p:spPr bwMode="auto">
            <a:xfrm>
              <a:off x="1816" y="1064"/>
              <a:ext cx="728" cy="79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658" name="AutoShape 122"/>
            <p:cNvSpPr>
              <a:spLocks/>
            </p:cNvSpPr>
            <p:nvPr/>
          </p:nvSpPr>
          <p:spPr bwMode="auto">
            <a:xfrm>
              <a:off x="992" y="1536"/>
              <a:ext cx="128" cy="1552"/>
            </a:xfrm>
            <a:prstGeom prst="leftBrace">
              <a:avLst>
                <a:gd name="adj1" fmla="val 101042"/>
                <a:gd name="adj2" fmla="val 50000"/>
              </a:avLst>
            </a:prstGeom>
            <a:noFill/>
            <a:ln w="1270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GB" sz="1500">
                <a:solidFill>
                  <a:srgbClr val="FFFFFF"/>
                </a:solidFill>
              </a:endParaRPr>
            </a:p>
          </p:txBody>
        </p:sp>
        <p:sp>
          <p:nvSpPr>
            <p:cNvPr id="65659" name="Text Box 123"/>
            <p:cNvSpPr txBox="1">
              <a:spLocks noChangeArrowheads="1"/>
            </p:cNvSpPr>
            <p:nvPr/>
          </p:nvSpPr>
          <p:spPr bwMode="auto">
            <a:xfrm>
              <a:off x="128" y="2203"/>
              <a:ext cx="93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GB" sz="1600" b="1">
                  <a:solidFill>
                    <a:srgbClr val="FFFFFF"/>
                  </a:solidFill>
                  <a:latin typeface="Tahoma" pitchFamily="34" charset="0"/>
                </a:rPr>
                <a:t>HBs antigen</a:t>
              </a:r>
            </a:p>
          </p:txBody>
        </p:sp>
        <p:sp>
          <p:nvSpPr>
            <p:cNvPr id="65660" name="Text Box 124"/>
            <p:cNvSpPr txBox="1">
              <a:spLocks noChangeArrowheads="1"/>
            </p:cNvSpPr>
            <p:nvPr/>
          </p:nvSpPr>
          <p:spPr bwMode="auto">
            <a:xfrm>
              <a:off x="731" y="3435"/>
              <a:ext cx="1223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GB" sz="1600" b="1">
                  <a:solidFill>
                    <a:srgbClr val="FFFFFF"/>
                  </a:solidFill>
                  <a:latin typeface="Tahoma" pitchFamily="34" charset="0"/>
                </a:rPr>
                <a:t>Partially double- </a:t>
              </a:r>
            </a:p>
            <a:p>
              <a:pPr algn="ctr" eaLnBrk="0" hangingPunct="0"/>
              <a:r>
                <a:rPr lang="en-GB" sz="1600" b="1">
                  <a:solidFill>
                    <a:srgbClr val="FFFFFF"/>
                  </a:solidFill>
                  <a:latin typeface="Tahoma" pitchFamily="34" charset="0"/>
                </a:rPr>
                <a:t>stranded DNA</a:t>
              </a:r>
            </a:p>
          </p:txBody>
        </p:sp>
        <p:sp>
          <p:nvSpPr>
            <p:cNvPr id="65661" name="AutoShape 125"/>
            <p:cNvSpPr>
              <a:spLocks/>
            </p:cNvSpPr>
            <p:nvPr/>
          </p:nvSpPr>
          <p:spPr bwMode="auto">
            <a:xfrm>
              <a:off x="4240" y="1178"/>
              <a:ext cx="184" cy="2608"/>
            </a:xfrm>
            <a:prstGeom prst="rightBracket">
              <a:avLst>
                <a:gd name="adj" fmla="val 118116"/>
              </a:avLst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65662" name="Text Box 126"/>
            <p:cNvSpPr txBox="1">
              <a:spLocks noChangeArrowheads="1"/>
            </p:cNvSpPr>
            <p:nvPr/>
          </p:nvSpPr>
          <p:spPr bwMode="auto">
            <a:xfrm>
              <a:off x="4549" y="2304"/>
              <a:ext cx="1098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GB" sz="1600" b="1">
                  <a:solidFill>
                    <a:srgbClr val="FFFFFF"/>
                  </a:solidFill>
                  <a:latin typeface="Tahoma" pitchFamily="34" charset="0"/>
                </a:rPr>
                <a:t>42 nm</a:t>
              </a:r>
            </a:p>
            <a:p>
              <a:pPr eaLnBrk="0" hangingPunct="0"/>
              <a:r>
                <a:rPr lang="en-GB" sz="1400" b="1">
                  <a:solidFill>
                    <a:srgbClr val="FFFFFF"/>
                  </a:solidFill>
                  <a:latin typeface="Tahoma" pitchFamily="34" charset="0"/>
                </a:rPr>
                <a:t>(Smallest known </a:t>
              </a:r>
            </a:p>
            <a:p>
              <a:pPr eaLnBrk="0" hangingPunct="0"/>
              <a:r>
                <a:rPr lang="en-GB" sz="1400" b="1">
                  <a:solidFill>
                    <a:srgbClr val="FFFFFF"/>
                  </a:solidFill>
                  <a:latin typeface="Tahoma" pitchFamily="34" charset="0"/>
                </a:rPr>
                <a:t>DNA virus)</a:t>
              </a:r>
            </a:p>
          </p:txBody>
        </p:sp>
      </p:grp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077200" cy="990600"/>
          </a:xfrm>
        </p:spPr>
        <p:txBody>
          <a:bodyPr/>
          <a:lstStyle/>
          <a:p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Mode of Transmission of HBV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486400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sz="3000" b="1" dirty="0"/>
              <a:t>Infected blood transfusion or blood products</a:t>
            </a:r>
            <a:endParaRPr lang="en-US" sz="3500" b="1" dirty="0"/>
          </a:p>
          <a:p>
            <a:pPr algn="l" rtl="0"/>
            <a:r>
              <a:rPr lang="en-US" sz="3500" dirty="0"/>
              <a:t>Needle stick injuries: HCW -  injection drug users  </a:t>
            </a:r>
          </a:p>
          <a:p>
            <a:pPr algn="l" rtl="0"/>
            <a:r>
              <a:rPr lang="en-US" sz="3500" dirty="0" err="1"/>
              <a:t>Hemodialysis</a:t>
            </a:r>
            <a:endParaRPr lang="en-US" sz="3500" dirty="0"/>
          </a:p>
          <a:p>
            <a:pPr algn="l" rtl="0"/>
            <a:r>
              <a:rPr lang="en-US" sz="3500" dirty="0"/>
              <a:t>Sexual transmission: heterosexual - homosexual</a:t>
            </a:r>
          </a:p>
          <a:p>
            <a:pPr algn="l" rtl="0"/>
            <a:r>
              <a:rPr lang="en-US" sz="3500" dirty="0"/>
              <a:t>Horizontal transmission: childhood - family member</a:t>
            </a:r>
          </a:p>
          <a:p>
            <a:pPr algn="l" rtl="0"/>
            <a:r>
              <a:rPr lang="en-US" sz="3500" dirty="0"/>
              <a:t>Vertical Transmission (mother to newborn)</a:t>
            </a:r>
          </a:p>
          <a:p>
            <a:pPr algn="l" rtl="0"/>
            <a:r>
              <a:rPr lang="en-US" sz="3500" dirty="0"/>
              <a:t>Unsafe Procedures: ear piercing - tattooing -barbering..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ar-SY" b="1" dirty="0" smtClean="0">
                <a:solidFill>
                  <a:srgbClr val="FF0000"/>
                </a:solidFill>
              </a:rPr>
              <a:t>طرق انتقال العدوى</a:t>
            </a:r>
            <a:endParaRPr lang="ar-SA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533400" y="1143000"/>
          <a:ext cx="82296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الأنماط الجينية في سورية</a:t>
            </a:r>
            <a:endParaRPr lang="en-US" dirty="0" smtClean="0"/>
          </a:p>
        </p:txBody>
      </p:sp>
      <p:graphicFrame>
        <p:nvGraphicFramePr>
          <p:cNvPr id="1026" name="Object 9"/>
          <p:cNvGraphicFramePr>
            <a:graphicFrameLocks noChangeAspect="1"/>
          </p:cNvGraphicFramePr>
          <p:nvPr>
            <p:ph idx="1"/>
          </p:nvPr>
        </p:nvGraphicFramePr>
        <p:xfrm>
          <a:off x="1258888" y="1412875"/>
          <a:ext cx="6337300" cy="5195888"/>
        </p:xfrm>
        <a:graphic>
          <a:graphicData uri="http://schemas.openxmlformats.org/presentationml/2006/ole">
            <p:oleObj spid="_x0000_s1026" name="Picture" r:id="rId4" imgW="6393600" imgH="5357880" progId="">
              <p:embed/>
            </p:oleObj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Outcome of HBV infection</a:t>
            </a:r>
            <a:endParaRPr lang="ar-SA" sz="4000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5943600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4" name="مستطيل 3"/>
          <p:cNvSpPr/>
          <p:nvPr/>
        </p:nvSpPr>
        <p:spPr>
          <a:xfrm>
            <a:off x="5181600" y="1143000"/>
            <a:ext cx="17526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 smtClean="0"/>
              <a:t>Adult</a:t>
            </a:r>
          </a:p>
          <a:p>
            <a:pPr algn="ctr"/>
            <a:r>
              <a:rPr lang="en-US" sz="2000" b="1" dirty="0" smtClean="0"/>
              <a:t>Acut infection</a:t>
            </a:r>
            <a:endParaRPr lang="ar-SA" sz="2000" b="1" dirty="0"/>
          </a:p>
        </p:txBody>
      </p:sp>
      <p:sp>
        <p:nvSpPr>
          <p:cNvPr id="5" name="مستطيل 4"/>
          <p:cNvSpPr/>
          <p:nvPr/>
        </p:nvSpPr>
        <p:spPr>
          <a:xfrm>
            <a:off x="2133600" y="1143000"/>
            <a:ext cx="1905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 err="1" smtClean="0"/>
              <a:t>Perinatal</a:t>
            </a:r>
            <a:r>
              <a:rPr lang="en-US" sz="2000" b="1" dirty="0" smtClean="0"/>
              <a:t> \ child</a:t>
            </a:r>
          </a:p>
          <a:p>
            <a:pPr algn="ctr"/>
            <a:r>
              <a:rPr lang="en-US" sz="2000" b="1" dirty="0" smtClean="0"/>
              <a:t>Acut infection</a:t>
            </a:r>
            <a:endParaRPr lang="ar-SA" b="1" dirty="0"/>
          </a:p>
        </p:txBody>
      </p:sp>
      <p:sp>
        <p:nvSpPr>
          <p:cNvPr id="6" name="مستطيل 5"/>
          <p:cNvSpPr/>
          <p:nvPr/>
        </p:nvSpPr>
        <p:spPr>
          <a:xfrm>
            <a:off x="5029200" y="2743200"/>
            <a:ext cx="2057400" cy="609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 smtClean="0"/>
              <a:t>Chronic infection</a:t>
            </a:r>
            <a:endParaRPr lang="ar-SA" sz="2000" b="1" dirty="0"/>
          </a:p>
        </p:txBody>
      </p:sp>
      <p:sp>
        <p:nvSpPr>
          <p:cNvPr id="7" name="مستطيل 6"/>
          <p:cNvSpPr/>
          <p:nvPr/>
        </p:nvSpPr>
        <p:spPr>
          <a:xfrm>
            <a:off x="2667000" y="3429000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2133600" y="2743200"/>
            <a:ext cx="2133600" cy="609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 smtClean="0"/>
              <a:t>Chronic infection</a:t>
            </a:r>
            <a:endParaRPr lang="ar-SA" sz="2000" b="1" dirty="0"/>
          </a:p>
        </p:txBody>
      </p:sp>
      <p:cxnSp>
        <p:nvCxnSpPr>
          <p:cNvPr id="10" name="رابط كسهم مستقيم 9"/>
          <p:cNvCxnSpPr>
            <a:stCxn id="4" idx="2"/>
            <a:endCxn id="6" idx="0"/>
          </p:cNvCxnSpPr>
          <p:nvPr/>
        </p:nvCxnSpPr>
        <p:spPr>
          <a:xfrm rot="5400000">
            <a:off x="5715000" y="2400300"/>
            <a:ext cx="6858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كسهم مستقيم 13"/>
          <p:cNvCxnSpPr>
            <a:endCxn id="8" idx="0"/>
          </p:cNvCxnSpPr>
          <p:nvPr/>
        </p:nvCxnSpPr>
        <p:spPr>
          <a:xfrm rot="5400000">
            <a:off x="2820194" y="2362200"/>
            <a:ext cx="761206" cy="79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مربع نص 17"/>
          <p:cNvSpPr txBox="1"/>
          <p:nvPr/>
        </p:nvSpPr>
        <p:spPr>
          <a:xfrm>
            <a:off x="1981200" y="2209800"/>
            <a:ext cx="11430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000" b="1" dirty="0" smtClean="0"/>
              <a:t>30 – 90%</a:t>
            </a:r>
            <a:endParaRPr lang="ar-SA" sz="2000" b="1" dirty="0"/>
          </a:p>
        </p:txBody>
      </p:sp>
      <p:sp>
        <p:nvSpPr>
          <p:cNvPr id="19" name="مربع نص 18"/>
          <p:cNvSpPr txBox="1"/>
          <p:nvPr/>
        </p:nvSpPr>
        <p:spPr>
          <a:xfrm>
            <a:off x="4800600" y="2209800"/>
            <a:ext cx="11430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    </a:t>
            </a:r>
            <a:r>
              <a:rPr lang="en-US" sz="2400" b="1" dirty="0" smtClean="0"/>
              <a:t>5%&gt;</a:t>
            </a:r>
            <a:endParaRPr lang="ar-SA" b="1" dirty="0"/>
          </a:p>
        </p:txBody>
      </p:sp>
      <p:cxnSp>
        <p:nvCxnSpPr>
          <p:cNvPr id="31" name="رابط كسهم مستقيم 30"/>
          <p:cNvCxnSpPr>
            <a:stCxn id="4" idx="3"/>
          </p:cNvCxnSpPr>
          <p:nvPr/>
        </p:nvCxnSpPr>
        <p:spPr>
          <a:xfrm>
            <a:off x="6934200" y="1600200"/>
            <a:ext cx="7620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مستطيل 34"/>
          <p:cNvSpPr/>
          <p:nvPr/>
        </p:nvSpPr>
        <p:spPr>
          <a:xfrm>
            <a:off x="7696200" y="1219200"/>
            <a:ext cx="12954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 smtClean="0"/>
              <a:t>90% Recovery</a:t>
            </a:r>
            <a:endParaRPr lang="ar-SA" b="1" dirty="0"/>
          </a:p>
        </p:txBody>
      </p:sp>
      <p:sp>
        <p:nvSpPr>
          <p:cNvPr id="36" name="مستطيل 35"/>
          <p:cNvSpPr/>
          <p:nvPr/>
        </p:nvSpPr>
        <p:spPr>
          <a:xfrm>
            <a:off x="304800" y="1143000"/>
            <a:ext cx="12192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 smtClean="0"/>
              <a:t>10-70 %</a:t>
            </a:r>
          </a:p>
          <a:p>
            <a:pPr algn="ctr"/>
            <a:r>
              <a:rPr lang="en-US" sz="2000" b="1" dirty="0" smtClean="0"/>
              <a:t>Recovery</a:t>
            </a:r>
            <a:endParaRPr lang="ar-SA" sz="2000" b="1" dirty="0"/>
          </a:p>
        </p:txBody>
      </p:sp>
      <p:cxnSp>
        <p:nvCxnSpPr>
          <p:cNvPr id="38" name="رابط كسهم مستقيم 37"/>
          <p:cNvCxnSpPr>
            <a:stCxn id="5" idx="1"/>
          </p:cNvCxnSpPr>
          <p:nvPr/>
        </p:nvCxnSpPr>
        <p:spPr>
          <a:xfrm rot="10800000">
            <a:off x="1524000" y="1562100"/>
            <a:ext cx="6096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قوس كبير أيمن 46"/>
          <p:cNvSpPr/>
          <p:nvPr/>
        </p:nvSpPr>
        <p:spPr>
          <a:xfrm rot="5400000">
            <a:off x="4229100" y="2400300"/>
            <a:ext cx="685800" cy="2743200"/>
          </a:xfrm>
          <a:prstGeom prst="rightBrace">
            <a:avLst>
              <a:gd name="adj1" fmla="val 8333"/>
              <a:gd name="adj2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8" name="مستطيل 47"/>
          <p:cNvSpPr/>
          <p:nvPr/>
        </p:nvSpPr>
        <p:spPr>
          <a:xfrm>
            <a:off x="3048000" y="4114800"/>
            <a:ext cx="2743200" cy="609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 smtClean="0"/>
              <a:t>Mild ? Moderate? Sever</a:t>
            </a:r>
          </a:p>
          <a:p>
            <a:pPr algn="ctr"/>
            <a:r>
              <a:rPr lang="en-US" sz="2000" b="1" dirty="0" smtClean="0"/>
              <a:t>Chronic hepatitis</a:t>
            </a:r>
            <a:endParaRPr lang="ar-SA" sz="2000" b="1" dirty="0"/>
          </a:p>
        </p:txBody>
      </p:sp>
      <p:cxnSp>
        <p:nvCxnSpPr>
          <p:cNvPr id="50" name="رابط كسهم مستقيم 49"/>
          <p:cNvCxnSpPr/>
          <p:nvPr/>
        </p:nvCxnSpPr>
        <p:spPr>
          <a:xfrm>
            <a:off x="5791200" y="4419600"/>
            <a:ext cx="12954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مستطيل 51"/>
          <p:cNvSpPr/>
          <p:nvPr/>
        </p:nvSpPr>
        <p:spPr>
          <a:xfrm>
            <a:off x="7086600" y="3886200"/>
            <a:ext cx="1828800" cy="990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 smtClean="0"/>
              <a:t>Inactive chronic carrier state</a:t>
            </a:r>
            <a:endParaRPr lang="ar-SA" sz="2000" b="1" dirty="0"/>
          </a:p>
        </p:txBody>
      </p:sp>
      <p:sp>
        <p:nvSpPr>
          <p:cNvPr id="53" name="مستطيل 52"/>
          <p:cNvSpPr/>
          <p:nvPr/>
        </p:nvSpPr>
        <p:spPr>
          <a:xfrm>
            <a:off x="7086600" y="5791200"/>
            <a:ext cx="914400" cy="6858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b="1" dirty="0" smtClean="0"/>
              <a:t>HCC</a:t>
            </a:r>
            <a:endParaRPr lang="ar-SA" sz="2800" b="1" dirty="0"/>
          </a:p>
        </p:txBody>
      </p:sp>
      <p:sp>
        <p:nvSpPr>
          <p:cNvPr id="54" name="مستطيل 53"/>
          <p:cNvSpPr/>
          <p:nvPr/>
        </p:nvSpPr>
        <p:spPr>
          <a:xfrm>
            <a:off x="3200400" y="5715000"/>
            <a:ext cx="2514600" cy="762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b="1" dirty="0" smtClean="0"/>
              <a:t>Death | transplantation</a:t>
            </a:r>
            <a:endParaRPr lang="ar-SA" b="1" dirty="0"/>
          </a:p>
        </p:txBody>
      </p:sp>
      <p:sp>
        <p:nvSpPr>
          <p:cNvPr id="55" name="مستطيل 54"/>
          <p:cNvSpPr/>
          <p:nvPr/>
        </p:nvSpPr>
        <p:spPr>
          <a:xfrm>
            <a:off x="457200" y="5791200"/>
            <a:ext cx="1828800" cy="762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b="1" dirty="0" err="1" smtClean="0"/>
              <a:t>Decompensation</a:t>
            </a:r>
            <a:endParaRPr lang="ar-SA" b="1" dirty="0"/>
          </a:p>
        </p:txBody>
      </p:sp>
      <p:cxnSp>
        <p:nvCxnSpPr>
          <p:cNvPr id="57" name="رابط كسهم مستقيم 56"/>
          <p:cNvCxnSpPr/>
          <p:nvPr/>
        </p:nvCxnSpPr>
        <p:spPr>
          <a:xfrm rot="5400000">
            <a:off x="3886994" y="5257800"/>
            <a:ext cx="1066006" cy="79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رابط كسهم مستقيم 65"/>
          <p:cNvCxnSpPr>
            <a:stCxn id="48" idx="1"/>
            <a:endCxn id="55" idx="0"/>
          </p:cNvCxnSpPr>
          <p:nvPr/>
        </p:nvCxnSpPr>
        <p:spPr>
          <a:xfrm rot="10800000" flipV="1">
            <a:off x="1371600" y="4419600"/>
            <a:ext cx="1676400" cy="13716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رابط كسهم مستقيم 69"/>
          <p:cNvCxnSpPr>
            <a:endCxn id="53" idx="0"/>
          </p:cNvCxnSpPr>
          <p:nvPr/>
        </p:nvCxnSpPr>
        <p:spPr>
          <a:xfrm>
            <a:off x="5791200" y="4495800"/>
            <a:ext cx="1752600" cy="12954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SY" sz="2800" b="1" dirty="0" smtClean="0">
                <a:solidFill>
                  <a:srgbClr val="FF0000"/>
                </a:solidFill>
              </a:rPr>
              <a:t>السير المرضي الطبيعي </a:t>
            </a:r>
            <a:r>
              <a:rPr lang="ar-SY" sz="2800" b="1" dirty="0" err="1" smtClean="0">
                <a:solidFill>
                  <a:srgbClr val="FF0000"/>
                </a:solidFill>
              </a:rPr>
              <a:t>للاصابة</a:t>
            </a:r>
            <a:r>
              <a:rPr lang="ar-SY" sz="2800" b="1" dirty="0" smtClean="0">
                <a:solidFill>
                  <a:srgbClr val="FF0000"/>
                </a:solidFill>
              </a:rPr>
              <a:t> بالـ </a:t>
            </a:r>
            <a:r>
              <a:rPr lang="en-US" sz="2800" b="1" dirty="0" smtClean="0">
                <a:solidFill>
                  <a:srgbClr val="FF0000"/>
                </a:solidFill>
              </a:rPr>
              <a:t>HBV</a:t>
            </a:r>
            <a:r>
              <a:rPr lang="ar-SY" sz="2800" b="1" dirty="0" smtClean="0">
                <a:solidFill>
                  <a:srgbClr val="FF0000"/>
                </a:solidFill>
              </a:rPr>
              <a:t> ينتج عن التفاعل بين الاستجابة المناعية للمريض </a:t>
            </a:r>
            <a:r>
              <a:rPr lang="ar-SY" sz="2800" b="1" dirty="0" err="1" smtClean="0">
                <a:solidFill>
                  <a:srgbClr val="FF0000"/>
                </a:solidFill>
              </a:rPr>
              <a:t>ؤالتناسخ</a:t>
            </a:r>
            <a:r>
              <a:rPr lang="ar-SY" sz="2800" b="1" dirty="0" smtClean="0">
                <a:solidFill>
                  <a:srgbClr val="FF0000"/>
                </a:solidFill>
              </a:rPr>
              <a:t> الفيروسي ويمر بثلاث مراحل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ar-SY" b="1" dirty="0" smtClean="0">
                <a:solidFill>
                  <a:srgbClr val="FF0000"/>
                </a:solidFill>
              </a:rPr>
              <a:t>مرحلة التحمل المناعي </a:t>
            </a:r>
            <a:r>
              <a:rPr lang="en-US" b="1" dirty="0" err="1" smtClean="0">
                <a:solidFill>
                  <a:srgbClr val="FF0000"/>
                </a:solidFill>
              </a:rPr>
              <a:t>Immun</a:t>
            </a:r>
            <a:r>
              <a:rPr lang="en-US" b="1" dirty="0" smtClean="0">
                <a:solidFill>
                  <a:srgbClr val="FF0000"/>
                </a:solidFill>
              </a:rPr>
              <a:t> tolerance phase </a:t>
            </a:r>
          </a:p>
          <a:p>
            <a:pPr marL="514350" indent="-514350">
              <a:buNone/>
            </a:pPr>
            <a:r>
              <a:rPr lang="ar-SY" dirty="0" smtClean="0"/>
              <a:t>يكون المريض حاملاً </a:t>
            </a:r>
            <a:r>
              <a:rPr lang="ar-SY" dirty="0" err="1" smtClean="0"/>
              <a:t>للاصابة</a:t>
            </a:r>
            <a:r>
              <a:rPr lang="ar-SY" dirty="0" smtClean="0"/>
              <a:t> دون حدوث التهاب</a:t>
            </a:r>
          </a:p>
          <a:p>
            <a:pPr marL="514350" indent="-514350">
              <a:buNone/>
            </a:pPr>
            <a:r>
              <a:rPr lang="ar-SY" dirty="0" smtClean="0"/>
              <a:t>يكون </a:t>
            </a:r>
            <a:r>
              <a:rPr lang="en-US" dirty="0" err="1" smtClean="0"/>
              <a:t>HBsAg</a:t>
            </a:r>
            <a:r>
              <a:rPr lang="en-US" dirty="0" smtClean="0"/>
              <a:t>( +)</a:t>
            </a:r>
            <a:r>
              <a:rPr lang="ar-SY" dirty="0" smtClean="0"/>
              <a:t> , </a:t>
            </a:r>
            <a:r>
              <a:rPr lang="en-US" dirty="0" err="1" smtClean="0"/>
              <a:t>HBeAg</a:t>
            </a:r>
            <a:r>
              <a:rPr lang="en-US" dirty="0" smtClean="0"/>
              <a:t>(+)</a:t>
            </a:r>
            <a:r>
              <a:rPr lang="ar-SY" dirty="0" smtClean="0"/>
              <a:t> ,</a:t>
            </a:r>
            <a:r>
              <a:rPr lang="en-US" dirty="0" smtClean="0"/>
              <a:t>ALT</a:t>
            </a:r>
            <a:r>
              <a:rPr lang="ar-SY" dirty="0" smtClean="0"/>
              <a:t> طبيعية, </a:t>
            </a:r>
            <a:r>
              <a:rPr lang="en-US" dirty="0" smtClean="0"/>
              <a:t>HBV DNA</a:t>
            </a:r>
            <a:r>
              <a:rPr lang="ar-SY" dirty="0" smtClean="0"/>
              <a:t> عالي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ar-SY" b="1" dirty="0" smtClean="0">
                <a:solidFill>
                  <a:srgbClr val="FF0000"/>
                </a:solidFill>
              </a:rPr>
              <a:t>مرحلة التصفية المناعية </a:t>
            </a:r>
            <a:r>
              <a:rPr lang="en-US" b="1" dirty="0" err="1" smtClean="0">
                <a:solidFill>
                  <a:srgbClr val="FF0000"/>
                </a:solidFill>
              </a:rPr>
              <a:t>Immun</a:t>
            </a:r>
            <a:r>
              <a:rPr lang="en-US" b="1" dirty="0" smtClean="0">
                <a:solidFill>
                  <a:srgbClr val="FF0000"/>
                </a:solidFill>
              </a:rPr>
              <a:t> clearance phase</a:t>
            </a:r>
          </a:p>
          <a:p>
            <a:pPr marL="514350" indent="-514350">
              <a:buNone/>
            </a:pPr>
            <a:r>
              <a:rPr lang="ar-SY" dirty="0" smtClean="0"/>
              <a:t>يحاول الجهاز المناعي التخلص من الفيروس , فيحدث التهاب حاد</a:t>
            </a:r>
          </a:p>
          <a:p>
            <a:pPr marL="514350" indent="-514350">
              <a:buNone/>
            </a:pPr>
            <a:r>
              <a:rPr lang="ar-SY" dirty="0" smtClean="0"/>
              <a:t>ترتفع </a:t>
            </a:r>
            <a:r>
              <a:rPr lang="ar-SY" dirty="0" err="1" smtClean="0"/>
              <a:t>الـ</a:t>
            </a:r>
            <a:r>
              <a:rPr lang="ar-SY" dirty="0" smtClean="0"/>
              <a:t> </a:t>
            </a:r>
            <a:r>
              <a:rPr lang="en-US" dirty="0" smtClean="0"/>
              <a:t>ALT</a:t>
            </a:r>
            <a:r>
              <a:rPr lang="ar-SY" dirty="0" smtClean="0"/>
              <a:t> , يحدث انقلاب مصلي من (+)</a:t>
            </a:r>
            <a:r>
              <a:rPr lang="en-US" dirty="0" err="1" smtClean="0"/>
              <a:t>HBeAg</a:t>
            </a:r>
            <a:r>
              <a:rPr lang="ar-SY" dirty="0" smtClean="0"/>
              <a:t> لـ </a:t>
            </a:r>
            <a:r>
              <a:rPr lang="en-US" dirty="0" err="1" smtClean="0"/>
              <a:t>antiHBe</a:t>
            </a:r>
            <a:endParaRPr lang="ar-SY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ar-SY" b="1" dirty="0" smtClean="0">
                <a:solidFill>
                  <a:srgbClr val="FF0000"/>
                </a:solidFill>
              </a:rPr>
              <a:t>مرحلة انخفاض أو </a:t>
            </a:r>
            <a:r>
              <a:rPr lang="ar-SY" b="1" dirty="0" err="1" smtClean="0">
                <a:solidFill>
                  <a:srgbClr val="FF0000"/>
                </a:solidFill>
              </a:rPr>
              <a:t>اعدام</a:t>
            </a:r>
            <a:r>
              <a:rPr lang="ar-SY" b="1" dirty="0" smtClean="0">
                <a:solidFill>
                  <a:srgbClr val="FF0000"/>
                </a:solidFill>
              </a:rPr>
              <a:t> التناسخ الفيروسي</a:t>
            </a:r>
          </a:p>
          <a:p>
            <a:pPr marL="514350" indent="-514350">
              <a:buNone/>
            </a:pPr>
            <a:r>
              <a:rPr lang="en-US" dirty="0" err="1" smtClean="0"/>
              <a:t>HBsAg</a:t>
            </a:r>
            <a:r>
              <a:rPr lang="en-US" dirty="0" smtClean="0"/>
              <a:t>(+)</a:t>
            </a:r>
            <a:r>
              <a:rPr lang="ar-SY" dirty="0" smtClean="0"/>
              <a:t> , </a:t>
            </a:r>
            <a:r>
              <a:rPr lang="en-US" dirty="0" err="1" smtClean="0"/>
              <a:t>HBeAg</a:t>
            </a:r>
            <a:r>
              <a:rPr lang="en-US" dirty="0" smtClean="0"/>
              <a:t>(+)(-)</a:t>
            </a:r>
            <a:r>
              <a:rPr lang="ar-SY" dirty="0" smtClean="0"/>
              <a:t> ,</a:t>
            </a:r>
            <a:r>
              <a:rPr lang="en-US" dirty="0" err="1" smtClean="0"/>
              <a:t>antiHBe</a:t>
            </a:r>
            <a:r>
              <a:rPr lang="en-US" dirty="0" smtClean="0"/>
              <a:t>(+)(-)</a:t>
            </a:r>
            <a:endParaRPr lang="ar-SY" dirty="0" smtClean="0"/>
          </a:p>
          <a:p>
            <a:pPr marL="514350" indent="-514350">
              <a:buNone/>
            </a:pPr>
            <a:r>
              <a:rPr lang="en-US" dirty="0" smtClean="0"/>
              <a:t>HBV DNA</a:t>
            </a:r>
            <a:r>
              <a:rPr lang="ar-SY" dirty="0" smtClean="0"/>
              <a:t> سلبي أو منخفض , </a:t>
            </a:r>
            <a:r>
              <a:rPr lang="en-US" dirty="0" smtClean="0"/>
              <a:t>ALT</a:t>
            </a:r>
            <a:r>
              <a:rPr lang="ar-SY" dirty="0" smtClean="0"/>
              <a:t> طبيعية أو مرتفع قليلاً</a:t>
            </a:r>
          </a:p>
          <a:p>
            <a:pPr marL="514350" indent="-514350">
              <a:buNone/>
            </a:pPr>
            <a:endParaRPr lang="ar-SY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ar-SY" dirty="0" err="1" smtClean="0"/>
              <a:t>الواسمات</a:t>
            </a:r>
            <a:r>
              <a:rPr lang="ar-SY" dirty="0" smtClean="0"/>
              <a:t> المصلية </a:t>
            </a:r>
            <a:r>
              <a:rPr lang="ar-SY" dirty="0" err="1" smtClean="0"/>
              <a:t>للـ</a:t>
            </a:r>
            <a:r>
              <a:rPr lang="ar-SY" dirty="0" smtClean="0"/>
              <a:t> </a:t>
            </a:r>
            <a:r>
              <a:rPr lang="en-US" dirty="0" smtClean="0"/>
              <a:t>HBV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>
            <a:normAutofit lnSpcReduction="10000"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HBsAg</a:t>
            </a:r>
            <a:r>
              <a:rPr lang="ar-SY" dirty="0" smtClean="0"/>
              <a:t> أول واسم يمكن كشفه, يصبح غير قابل للكشف بعد 1-2         </a:t>
            </a:r>
          </a:p>
          <a:p>
            <a:pPr>
              <a:buNone/>
            </a:pPr>
            <a:r>
              <a:rPr lang="ar-SY" dirty="0" smtClean="0"/>
              <a:t>             </a:t>
            </a:r>
            <a:r>
              <a:rPr lang="ar-SY" dirty="0" err="1" smtClean="0"/>
              <a:t>شهرمن</a:t>
            </a:r>
            <a:r>
              <a:rPr lang="ar-SY" dirty="0" smtClean="0"/>
              <a:t> ظهور اليرقان </a:t>
            </a:r>
            <a:r>
              <a:rPr lang="ar-SY" dirty="0" err="1" smtClean="0"/>
              <a:t>و</a:t>
            </a:r>
            <a:r>
              <a:rPr lang="ar-SY" dirty="0" smtClean="0"/>
              <a:t> نادرا </a:t>
            </a:r>
            <a:r>
              <a:rPr lang="ar-SY" dirty="0" err="1" smtClean="0"/>
              <a:t>مايستمر</a:t>
            </a:r>
            <a:r>
              <a:rPr lang="ar-SY" dirty="0" smtClean="0"/>
              <a:t> &gt; 6 أشهر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Anti HBs</a:t>
            </a:r>
            <a:r>
              <a:rPr lang="ar-SY" b="1" dirty="0" smtClean="0">
                <a:solidFill>
                  <a:srgbClr val="FF0000"/>
                </a:solidFill>
              </a:rPr>
              <a:t> </a:t>
            </a:r>
            <a:r>
              <a:rPr lang="ar-SY" dirty="0" smtClean="0"/>
              <a:t>يظهر بعد زوال </a:t>
            </a:r>
            <a:r>
              <a:rPr lang="en-US" dirty="0" err="1" smtClean="0"/>
              <a:t>HBsAg</a:t>
            </a:r>
            <a:r>
              <a:rPr lang="ar-SY" dirty="0" smtClean="0"/>
              <a:t> ويبقى مدى الحياة</a:t>
            </a:r>
          </a:p>
          <a:p>
            <a:pPr>
              <a:buNone/>
            </a:pPr>
            <a:r>
              <a:rPr lang="ar-SY" dirty="0" smtClean="0"/>
              <a:t>                 تدل على حدوث الشفاء</a:t>
            </a:r>
          </a:p>
          <a:p>
            <a:r>
              <a:rPr lang="en-US" b="1" dirty="0" err="1" smtClean="0">
                <a:solidFill>
                  <a:srgbClr val="FF0000"/>
                </a:solidFill>
              </a:rPr>
              <a:t>HBcAg</a:t>
            </a:r>
            <a:r>
              <a:rPr lang="ar-SY" dirty="0" smtClean="0"/>
              <a:t> </a:t>
            </a:r>
            <a:r>
              <a:rPr lang="ar-SY" dirty="0" err="1" smtClean="0"/>
              <a:t>لايمكن</a:t>
            </a:r>
            <a:r>
              <a:rPr lang="ar-SY" dirty="0" smtClean="0"/>
              <a:t> كشفه في المصل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Anti </a:t>
            </a:r>
            <a:r>
              <a:rPr lang="en-US" b="1" dirty="0" err="1" smtClean="0">
                <a:solidFill>
                  <a:srgbClr val="FF0000"/>
                </a:solidFill>
              </a:rPr>
              <a:t>HBc</a:t>
            </a:r>
            <a:r>
              <a:rPr lang="ar-SY" b="1" dirty="0" smtClean="0">
                <a:solidFill>
                  <a:srgbClr val="FF0000"/>
                </a:solidFill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ar-SY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IgM</a:t>
            </a:r>
            <a:r>
              <a:rPr lang="ar-SY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rgbClr val="FFFF00"/>
                </a:solidFill>
              </a:rPr>
              <a:t>Anti </a:t>
            </a:r>
            <a:r>
              <a:rPr lang="en-US" b="1" dirty="0" err="1" smtClean="0">
                <a:solidFill>
                  <a:srgbClr val="FFFF00"/>
                </a:solidFill>
              </a:rPr>
              <a:t>HBc</a:t>
            </a:r>
            <a:r>
              <a:rPr lang="ar-SY" dirty="0" smtClean="0"/>
              <a:t> يدل على </a:t>
            </a:r>
            <a:r>
              <a:rPr lang="ar-SY" dirty="0" err="1" smtClean="0"/>
              <a:t>اصابة</a:t>
            </a:r>
            <a:r>
              <a:rPr lang="ar-SY" dirty="0" smtClean="0"/>
              <a:t> حديثة&lt; 6 أشهر(تظهر خلال           أول </a:t>
            </a:r>
            <a:r>
              <a:rPr lang="ar-SY" dirty="0" err="1" smtClean="0"/>
              <a:t>اسبوعين</a:t>
            </a:r>
            <a:r>
              <a:rPr lang="ar-SY" dirty="0" smtClean="0"/>
              <a:t> من ظهور </a:t>
            </a:r>
            <a:r>
              <a:rPr lang="en-US" dirty="0" err="1" smtClean="0"/>
              <a:t>HBsAg</a:t>
            </a:r>
            <a:r>
              <a:rPr lang="ar-SY" dirty="0" smtClean="0"/>
              <a:t> وقبل ظهور </a:t>
            </a:r>
            <a:r>
              <a:rPr lang="en-US" dirty="0" err="1" smtClean="0"/>
              <a:t>antiHBs</a:t>
            </a:r>
            <a:r>
              <a:rPr lang="en-US" dirty="0" smtClean="0"/>
              <a:t> </a:t>
            </a:r>
            <a:endParaRPr lang="ar-SY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FFFF00"/>
                </a:solidFill>
              </a:rPr>
              <a:t>Anti </a:t>
            </a:r>
            <a:r>
              <a:rPr lang="en-US" b="1" dirty="0" err="1" smtClean="0">
                <a:solidFill>
                  <a:srgbClr val="FFFF00"/>
                </a:solidFill>
              </a:rPr>
              <a:t>HBc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IgG</a:t>
            </a:r>
            <a:r>
              <a:rPr lang="ar-SY" b="1" dirty="0" smtClean="0">
                <a:solidFill>
                  <a:srgbClr val="FFFF00"/>
                </a:solidFill>
              </a:rPr>
              <a:t>   </a:t>
            </a:r>
            <a:r>
              <a:rPr lang="ar-SY" dirty="0" smtClean="0"/>
              <a:t>يدل على </a:t>
            </a:r>
            <a:r>
              <a:rPr lang="ar-SY" dirty="0" err="1" smtClean="0"/>
              <a:t>اصابة</a:t>
            </a:r>
            <a:r>
              <a:rPr lang="ar-SY" dirty="0" smtClean="0"/>
              <a:t> قديمة &gt; 6 أشهر</a:t>
            </a:r>
          </a:p>
          <a:p>
            <a:pPr>
              <a:buFont typeface="Wingdings" pitchFamily="2" charset="2"/>
              <a:buChar char="v"/>
            </a:pPr>
            <a:r>
              <a:rPr lang="ar-SY" dirty="0" smtClean="0"/>
              <a:t>قد تحدث فجوة بين زوال </a:t>
            </a:r>
            <a:r>
              <a:rPr lang="en-US" dirty="0" err="1" smtClean="0"/>
              <a:t>HBsAg</a:t>
            </a:r>
            <a:r>
              <a:rPr lang="ar-SY" dirty="0" smtClean="0"/>
              <a:t> وظهور </a:t>
            </a:r>
            <a:r>
              <a:rPr lang="en-US" dirty="0" err="1" smtClean="0"/>
              <a:t>AntiHBs</a:t>
            </a:r>
            <a:r>
              <a:rPr lang="ar-SY" dirty="0" smtClean="0"/>
              <a:t> خلال هذه الفجوة فإن </a:t>
            </a:r>
            <a:r>
              <a:rPr lang="en-US" dirty="0" err="1" smtClean="0"/>
              <a:t>AntiHBcIgM</a:t>
            </a:r>
            <a:r>
              <a:rPr lang="ar-SY" dirty="0" smtClean="0"/>
              <a:t> يدل على </a:t>
            </a:r>
            <a:r>
              <a:rPr lang="ar-SY" dirty="0" err="1" smtClean="0"/>
              <a:t>اصابة</a:t>
            </a:r>
            <a:r>
              <a:rPr lang="ar-SY" dirty="0" smtClean="0"/>
              <a:t> حديثة بالـ </a:t>
            </a:r>
            <a:r>
              <a:rPr lang="en-US" dirty="0" smtClean="0"/>
              <a:t>HBV</a:t>
            </a:r>
            <a:endParaRPr lang="ar-SY" dirty="0" smtClean="0"/>
          </a:p>
          <a:p>
            <a:endParaRPr lang="ar-SY" dirty="0" smtClean="0"/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HBeAg</a:t>
            </a:r>
            <a:r>
              <a:rPr lang="ar-SY" dirty="0" smtClean="0">
                <a:solidFill>
                  <a:srgbClr val="FF0000"/>
                </a:solidFill>
              </a:rPr>
              <a:t> </a:t>
            </a:r>
          </a:p>
          <a:p>
            <a:r>
              <a:rPr lang="ar-SY" dirty="0" smtClean="0">
                <a:solidFill>
                  <a:srgbClr val="FF0000"/>
                </a:solidFill>
              </a:rPr>
              <a:t> </a:t>
            </a:r>
            <a:r>
              <a:rPr lang="ar-SY" dirty="0" smtClean="0"/>
              <a:t>يدل على </a:t>
            </a:r>
            <a:r>
              <a:rPr lang="ar-SY" dirty="0" err="1" smtClean="0"/>
              <a:t>انتساخ</a:t>
            </a:r>
            <a:r>
              <a:rPr lang="ar-SY" dirty="0" smtClean="0"/>
              <a:t> وتكاثر الفيروس , يظهر بعد فترة قريبة من ظهور </a:t>
            </a:r>
            <a:r>
              <a:rPr lang="en-US" dirty="0" err="1" smtClean="0"/>
              <a:t>HBsAg</a:t>
            </a:r>
            <a:endParaRPr lang="en-US" dirty="0" smtClean="0"/>
          </a:p>
          <a:p>
            <a:r>
              <a:rPr lang="ar-SY" dirty="0" smtClean="0"/>
              <a:t>يتكاثر </a:t>
            </a:r>
            <a:r>
              <a:rPr lang="ar-SY" dirty="0" err="1" smtClean="0"/>
              <a:t>الـ</a:t>
            </a:r>
            <a:r>
              <a:rPr lang="ar-SY" dirty="0" smtClean="0"/>
              <a:t> </a:t>
            </a:r>
            <a:r>
              <a:rPr lang="en-US" dirty="0" smtClean="0"/>
              <a:t>HBV</a:t>
            </a:r>
            <a:r>
              <a:rPr lang="ar-SY" dirty="0" smtClean="0"/>
              <a:t> بمعدل 10 مليار نسخة يوميًا مما يؤدي لحدوث طفرات ( </a:t>
            </a:r>
            <a:r>
              <a:rPr lang="en-US" dirty="0" err="1" smtClean="0"/>
              <a:t>precore</a:t>
            </a:r>
            <a:r>
              <a:rPr lang="en-US" dirty="0" smtClean="0"/>
              <a:t> mutation, core promoter mutation</a:t>
            </a:r>
          </a:p>
          <a:p>
            <a:r>
              <a:rPr lang="ar-SY" dirty="0" smtClean="0"/>
              <a:t>حدوث الطفرات يؤدي لنقص </a:t>
            </a:r>
            <a:r>
              <a:rPr lang="ar-SY" dirty="0" err="1" smtClean="0"/>
              <a:t>افراز</a:t>
            </a:r>
            <a:r>
              <a:rPr lang="ar-SY" dirty="0" smtClean="0"/>
              <a:t> </a:t>
            </a:r>
            <a:r>
              <a:rPr lang="ar-SY" dirty="0" err="1" smtClean="0"/>
              <a:t>الـ</a:t>
            </a:r>
            <a:r>
              <a:rPr lang="ar-SY" dirty="0" smtClean="0"/>
              <a:t> </a:t>
            </a:r>
            <a:r>
              <a:rPr lang="en-US" dirty="0" err="1" smtClean="0"/>
              <a:t>HBeAg</a:t>
            </a:r>
            <a:r>
              <a:rPr lang="ar-SY" dirty="0" smtClean="0"/>
              <a:t> على الرغم من التناسخ الفيروسي العالي</a:t>
            </a:r>
          </a:p>
          <a:p>
            <a:r>
              <a:rPr lang="ar-SY" dirty="0" smtClean="0"/>
              <a:t>لذا صنفت التهابات الكبد الفيروسية لصنفين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HBV</a:t>
            </a:r>
            <a:r>
              <a:rPr lang="ar-SY" dirty="0" smtClean="0"/>
              <a:t> من نموذج </a:t>
            </a:r>
            <a:r>
              <a:rPr lang="en-US" dirty="0" err="1" smtClean="0"/>
              <a:t>HBeAg</a:t>
            </a:r>
            <a:r>
              <a:rPr lang="ar-SY" dirty="0" smtClean="0"/>
              <a:t> ايجابي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HBV</a:t>
            </a:r>
            <a:r>
              <a:rPr lang="ar-SY" dirty="0" smtClean="0"/>
              <a:t> من نموذج </a:t>
            </a:r>
            <a:r>
              <a:rPr lang="en-US" dirty="0" smtClean="0"/>
              <a:t> </a:t>
            </a:r>
            <a:r>
              <a:rPr lang="en-US" dirty="0" err="1" smtClean="0"/>
              <a:t>HBeAg</a:t>
            </a:r>
            <a:r>
              <a:rPr lang="ar-SY" dirty="0" smtClean="0"/>
              <a:t>سلبي</a:t>
            </a:r>
          </a:p>
          <a:p>
            <a:pPr marL="514350" indent="-514350"/>
            <a:r>
              <a:rPr lang="en-US" b="1" dirty="0" err="1" smtClean="0">
                <a:solidFill>
                  <a:srgbClr val="FF0000"/>
                </a:solidFill>
              </a:rPr>
              <a:t>antiHBe</a:t>
            </a:r>
            <a:r>
              <a:rPr lang="ar-SY" dirty="0" smtClean="0"/>
              <a:t> يدل على تراجع </a:t>
            </a:r>
            <a:r>
              <a:rPr lang="ar-SY" dirty="0" err="1" smtClean="0"/>
              <a:t>انتساخ</a:t>
            </a:r>
            <a:r>
              <a:rPr lang="ar-SY" dirty="0" smtClean="0"/>
              <a:t> الفيروس وتكاثره والانتقال إلى مرحلة الشفاء</a:t>
            </a:r>
            <a:endParaRPr lang="ar-SA" dirty="0" smtClean="0"/>
          </a:p>
          <a:p>
            <a:pPr marL="514350" indent="-514350"/>
            <a:endParaRPr lang="ar-SY" dirty="0" smtClean="0"/>
          </a:p>
          <a:p>
            <a:pPr marL="514350" indent="-514350">
              <a:buFont typeface="+mj-lt"/>
              <a:buAutoNum type="arabicPeriod"/>
            </a:pPr>
            <a:endParaRPr lang="ar-SY" dirty="0" smtClean="0"/>
          </a:p>
          <a:p>
            <a:pPr marL="514350" indent="-514350">
              <a:buFont typeface="+mj-lt"/>
              <a:buAutoNum type="arabicPeriod"/>
            </a:pPr>
            <a:endParaRPr lang="ar-SY" dirty="0" smtClean="0"/>
          </a:p>
          <a:p>
            <a:endParaRPr lang="ar-SY" dirty="0" smtClean="0"/>
          </a:p>
          <a:p>
            <a:endParaRPr lang="en-US" dirty="0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Autofit/>
          </a:bodyPr>
          <a:lstStyle/>
          <a:p>
            <a:r>
              <a:rPr lang="ar-SY" sz="2800" b="1" dirty="0" smtClean="0">
                <a:solidFill>
                  <a:srgbClr val="FF0000"/>
                </a:solidFill>
              </a:rPr>
              <a:t>رسالة : التهاب الكبد من نموذج </a:t>
            </a:r>
            <a:r>
              <a:rPr lang="en-US" sz="2800" b="1" dirty="0" err="1" smtClean="0">
                <a:solidFill>
                  <a:srgbClr val="FF0000"/>
                </a:solidFill>
              </a:rPr>
              <a:t>HBeAg</a:t>
            </a:r>
            <a:r>
              <a:rPr lang="ar-SY" sz="2800" b="1" dirty="0" smtClean="0">
                <a:solidFill>
                  <a:srgbClr val="FF0000"/>
                </a:solidFill>
              </a:rPr>
              <a:t> سلبي هو الأكثر شيوعاً في سورية</a:t>
            </a:r>
            <a:endParaRPr lang="ar-SA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Autofit/>
          </a:bodyPr>
          <a:lstStyle/>
          <a:p>
            <a:r>
              <a:rPr lang="ar-SY" sz="2800" b="1" dirty="0" smtClean="0">
                <a:solidFill>
                  <a:srgbClr val="FF0000"/>
                </a:solidFill>
              </a:rPr>
              <a:t>رسالة : هناك 8 أنماط جينية لالتهاب الكبد </a:t>
            </a:r>
            <a:r>
              <a:rPr lang="en-US" sz="2800" b="1" dirty="0" smtClean="0">
                <a:solidFill>
                  <a:srgbClr val="FF0000"/>
                </a:solidFill>
              </a:rPr>
              <a:t>B</a:t>
            </a:r>
            <a:r>
              <a:rPr lang="ar-SY" sz="2800" b="1" dirty="0" smtClean="0">
                <a:solidFill>
                  <a:srgbClr val="FF0000"/>
                </a:solidFill>
              </a:rPr>
              <a:t> يرمز لها بالأحرف من </a:t>
            </a:r>
            <a:r>
              <a:rPr lang="en-US" sz="2800" b="1" dirty="0" smtClean="0">
                <a:solidFill>
                  <a:srgbClr val="FF0000"/>
                </a:solidFill>
              </a:rPr>
              <a:t>A</a:t>
            </a:r>
            <a:r>
              <a:rPr lang="ar-SY" sz="2800" b="1" dirty="0" smtClean="0">
                <a:solidFill>
                  <a:srgbClr val="FF0000"/>
                </a:solidFill>
              </a:rPr>
              <a:t> إلى </a:t>
            </a:r>
            <a:r>
              <a:rPr lang="en-US" sz="2800" b="1" dirty="0" smtClean="0">
                <a:solidFill>
                  <a:srgbClr val="FF0000"/>
                </a:solidFill>
              </a:rPr>
              <a:t>H</a:t>
            </a:r>
            <a:br>
              <a:rPr lang="en-US" sz="2800" b="1" dirty="0" smtClean="0">
                <a:solidFill>
                  <a:srgbClr val="FF0000"/>
                </a:solidFill>
              </a:rPr>
            </a:br>
            <a:r>
              <a:rPr lang="ar-SY" sz="2800" b="1" dirty="0" smtClean="0">
                <a:solidFill>
                  <a:srgbClr val="FF0000"/>
                </a:solidFill>
              </a:rPr>
              <a:t>النمط الأكثر شيوعاً في سورية هو النمط </a:t>
            </a:r>
            <a:r>
              <a:rPr lang="en-US" sz="2800" b="1" dirty="0" smtClean="0">
                <a:solidFill>
                  <a:srgbClr val="FF0000"/>
                </a:solidFill>
              </a:rPr>
              <a:t>D</a:t>
            </a:r>
            <a:endParaRPr lang="ar-SA" sz="2800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0" y="1295400"/>
          <a:ext cx="88392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6583362"/>
          </a:xfrm>
        </p:spPr>
        <p:txBody>
          <a:bodyPr>
            <a:normAutofit/>
          </a:bodyPr>
          <a:lstStyle/>
          <a:p>
            <a:r>
              <a:rPr lang="ar-SY" sz="8000" dirty="0" err="1" smtClean="0">
                <a:solidFill>
                  <a:srgbClr val="FF0000"/>
                </a:solidFill>
              </a:rPr>
              <a:t>تعاريــــف</a:t>
            </a:r>
            <a:endParaRPr lang="ar-SA" sz="8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066800"/>
          </a:xfrm>
        </p:spPr>
        <p:txBody>
          <a:bodyPr/>
          <a:lstStyle/>
          <a:p>
            <a:r>
              <a:rPr lang="en-US" sz="32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Chronic Hepatitis B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>
            <a:normAutofit/>
          </a:bodyPr>
          <a:lstStyle/>
          <a:p>
            <a:pPr algn="l">
              <a:buFontTx/>
              <a:buNone/>
            </a:pPr>
            <a:r>
              <a:rPr lang="en-US" dirty="0"/>
              <a:t>1. HBs Ag + &gt; 6 months</a:t>
            </a:r>
          </a:p>
          <a:p>
            <a:pPr>
              <a:buFontTx/>
              <a:buNone/>
            </a:pPr>
            <a:endParaRPr lang="en-US" sz="1400" dirty="0">
              <a:solidFill>
                <a:schemeClr val="bg1"/>
              </a:solidFill>
            </a:endParaRPr>
          </a:p>
          <a:p>
            <a:pPr algn="l">
              <a:buFontTx/>
              <a:buNone/>
            </a:pPr>
            <a:r>
              <a:rPr lang="en-US" dirty="0"/>
              <a:t>2. Serum HBV DNA </a:t>
            </a:r>
            <a:r>
              <a:rPr lang="en-US" b="1" dirty="0">
                <a:solidFill>
                  <a:srgbClr val="FF3300"/>
                </a:solidFill>
              </a:rPr>
              <a:t>&gt;10</a:t>
            </a:r>
            <a:r>
              <a:rPr lang="en-US" b="1" baseline="30000" dirty="0">
                <a:solidFill>
                  <a:srgbClr val="FF3300"/>
                </a:solidFill>
              </a:rPr>
              <a:t>5</a:t>
            </a:r>
            <a:r>
              <a:rPr lang="en-US" b="1" dirty="0">
                <a:solidFill>
                  <a:srgbClr val="FF3300"/>
                </a:solidFill>
              </a:rPr>
              <a:t> copies/ml</a:t>
            </a:r>
          </a:p>
          <a:p>
            <a:pPr>
              <a:buFontTx/>
              <a:buNone/>
            </a:pPr>
            <a:endParaRPr lang="en-US" sz="1400" dirty="0">
              <a:solidFill>
                <a:schemeClr val="bg1"/>
              </a:solidFill>
            </a:endParaRPr>
          </a:p>
          <a:p>
            <a:pPr algn="l">
              <a:buFontTx/>
              <a:buNone/>
            </a:pPr>
            <a:r>
              <a:rPr lang="en-US" dirty="0"/>
              <a:t>3. Persistent or intermittent elevation in ALT/AST</a:t>
            </a:r>
          </a:p>
          <a:p>
            <a:pPr>
              <a:buFontTx/>
              <a:buNone/>
            </a:pPr>
            <a:endParaRPr lang="en-US" sz="1400" dirty="0">
              <a:solidFill>
                <a:schemeClr val="bg1"/>
              </a:solidFill>
            </a:endParaRPr>
          </a:p>
          <a:p>
            <a:pPr algn="l">
              <a:buFontTx/>
              <a:buNone/>
            </a:pPr>
            <a:r>
              <a:rPr lang="en-US" dirty="0"/>
              <a:t>4. Liver biopsy showing chronic hepatitis </a:t>
            </a:r>
            <a:r>
              <a:rPr lang="en-US" sz="3600" dirty="0" err="1"/>
              <a:t>necroinflammatory</a:t>
            </a:r>
            <a:r>
              <a:rPr lang="en-US" sz="3600" dirty="0"/>
              <a:t> score </a:t>
            </a:r>
            <a:r>
              <a:rPr lang="en-US" sz="3600" dirty="0">
                <a:sym typeface="Symbol" pitchFamily="18" charset="2"/>
              </a:rPr>
              <a:t> 4 *</a:t>
            </a:r>
            <a:endParaRPr lang="en-US" sz="3600" dirty="0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81000" y="5867400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</a:rPr>
              <a:t>* Optional</a:t>
            </a: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0" y="5867400"/>
            <a:ext cx="9144000" cy="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762000"/>
          </a:xfrm>
        </p:spPr>
        <p:txBody>
          <a:bodyPr/>
          <a:lstStyle/>
          <a:p>
            <a:r>
              <a:rPr lang="en-US" sz="32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Inactive HBs Ag Carrier State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*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pPr algn="l">
              <a:buFontTx/>
              <a:buNone/>
            </a:pPr>
            <a:r>
              <a:rPr lang="en-US" b="1" dirty="0">
                <a:latin typeface="FranklinGothic-BookCnd" charset="0"/>
              </a:rPr>
              <a:t>1. </a:t>
            </a:r>
            <a:r>
              <a:rPr lang="en-US" sz="2800" b="1" dirty="0"/>
              <a:t>HBs Ag + &gt; 6 months</a:t>
            </a:r>
          </a:p>
          <a:p>
            <a:pPr>
              <a:buFontTx/>
              <a:buNone/>
            </a:pPr>
            <a:endParaRPr lang="en-US" sz="1200" b="1" dirty="0"/>
          </a:p>
          <a:p>
            <a:pPr algn="l">
              <a:buFontTx/>
              <a:buNone/>
            </a:pPr>
            <a:r>
              <a:rPr lang="en-US" sz="2800" b="1" dirty="0"/>
              <a:t>2. </a:t>
            </a:r>
            <a:r>
              <a:rPr lang="en-US" sz="2800" b="1" dirty="0" err="1"/>
              <a:t>HBe</a:t>
            </a:r>
            <a:r>
              <a:rPr lang="en-US" sz="2800" b="1" dirty="0"/>
              <a:t> Ag – , anti-</a:t>
            </a:r>
            <a:r>
              <a:rPr lang="en-US" sz="2800" b="1" dirty="0" err="1"/>
              <a:t>HBe</a:t>
            </a:r>
            <a:r>
              <a:rPr lang="en-US" sz="2800" b="1" dirty="0"/>
              <a:t> +</a:t>
            </a:r>
          </a:p>
          <a:p>
            <a:pPr>
              <a:buFontTx/>
              <a:buNone/>
            </a:pPr>
            <a:endParaRPr lang="en-US" sz="1200" b="1" dirty="0"/>
          </a:p>
          <a:p>
            <a:pPr algn="l">
              <a:buFontTx/>
              <a:buNone/>
            </a:pPr>
            <a:r>
              <a:rPr lang="en-US" sz="2800" b="1" dirty="0"/>
              <a:t>3. Serum HBV DNA &lt;10</a:t>
            </a:r>
            <a:r>
              <a:rPr lang="en-US" sz="2800" b="1" baseline="30000" dirty="0"/>
              <a:t>5</a:t>
            </a:r>
            <a:r>
              <a:rPr lang="en-US" sz="2800" b="1" dirty="0"/>
              <a:t> copies / ml</a:t>
            </a:r>
          </a:p>
          <a:p>
            <a:pPr>
              <a:buFontTx/>
              <a:buNone/>
            </a:pPr>
            <a:endParaRPr lang="en-US" sz="1200" b="1" dirty="0"/>
          </a:p>
          <a:p>
            <a:pPr algn="l">
              <a:buFontTx/>
              <a:buNone/>
            </a:pPr>
            <a:r>
              <a:rPr lang="en-US" sz="2800" b="1" dirty="0"/>
              <a:t>4. Persistently normal ALT/AST levels</a:t>
            </a:r>
          </a:p>
          <a:p>
            <a:pPr>
              <a:buFontTx/>
              <a:buNone/>
            </a:pPr>
            <a:endParaRPr lang="en-US" sz="1200" b="1" dirty="0"/>
          </a:p>
          <a:p>
            <a:pPr algn="l">
              <a:buFontTx/>
              <a:buNone/>
            </a:pPr>
            <a:r>
              <a:rPr lang="en-US" sz="2800" b="1" dirty="0"/>
              <a:t>5. Liver biopsy: absence of significant hepatitis</a:t>
            </a:r>
          </a:p>
          <a:p>
            <a:pPr algn="l">
              <a:buFontTx/>
              <a:buNone/>
            </a:pPr>
            <a:r>
              <a:rPr lang="en-US" sz="2800" b="1" dirty="0"/>
              <a:t>    </a:t>
            </a:r>
            <a:r>
              <a:rPr lang="en-US" sz="2800" b="1" dirty="0" err="1"/>
              <a:t>necroinflammatory</a:t>
            </a:r>
            <a:r>
              <a:rPr lang="en-US" sz="2800" b="1" dirty="0"/>
              <a:t> score &lt; 4 </a:t>
            </a:r>
            <a:r>
              <a:rPr lang="en-US" sz="2800" dirty="0">
                <a:solidFill>
                  <a:schemeClr val="bg1"/>
                </a:solidFill>
              </a:rPr>
              <a:t>*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81000" y="5562600"/>
            <a:ext cx="83820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</a:rPr>
              <a:t> *  P</a:t>
            </a:r>
            <a:r>
              <a:rPr lang="en-US">
                <a:solidFill>
                  <a:schemeClr val="bg1"/>
                </a:solidFill>
                <a:latin typeface="AdvPS6F00" charset="0"/>
              </a:rPr>
              <a:t>reviously described as ‘healthy’ carrier state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</a:rPr>
              <a:t>** Optional</a:t>
            </a:r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0" y="5486400"/>
            <a:ext cx="9144000" cy="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endParaRPr lang="ar-SY" b="1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v"/>
            </a:pPr>
            <a:endParaRPr lang="ar-SY" b="1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v"/>
            </a:pPr>
            <a:endParaRPr lang="ar-SY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ar-SY" b="1" u="sng" dirty="0" smtClean="0">
                <a:solidFill>
                  <a:srgbClr val="FF0000"/>
                </a:solidFill>
              </a:rPr>
              <a:t>التهاب كبد شافي</a:t>
            </a:r>
          </a:p>
          <a:p>
            <a:pPr>
              <a:buNone/>
            </a:pPr>
            <a:endParaRPr lang="ar-SY" b="1" dirty="0" smtClean="0">
              <a:solidFill>
                <a:srgbClr val="FF0000"/>
              </a:solidFill>
            </a:endParaRPr>
          </a:p>
          <a:p>
            <a:r>
              <a:rPr lang="ar-SY" dirty="0" smtClean="0"/>
              <a:t>قصة سابقة لالتهاب كبد </a:t>
            </a:r>
            <a:r>
              <a:rPr lang="en-US" dirty="0" smtClean="0"/>
              <a:t>HBV</a:t>
            </a:r>
            <a:r>
              <a:rPr lang="ar-SY" dirty="0" smtClean="0"/>
              <a:t> حاد أو مزمن</a:t>
            </a:r>
          </a:p>
          <a:p>
            <a:r>
              <a:rPr lang="ar-SY" dirty="0" smtClean="0"/>
              <a:t>سلبية </a:t>
            </a:r>
            <a:r>
              <a:rPr lang="en-US" dirty="0" err="1" smtClean="0"/>
              <a:t>HBsAg</a:t>
            </a:r>
            <a:endParaRPr lang="en-US" dirty="0" smtClean="0"/>
          </a:p>
          <a:p>
            <a:r>
              <a:rPr lang="en-US" dirty="0" smtClean="0"/>
              <a:t>HBV DNA</a:t>
            </a:r>
            <a:r>
              <a:rPr lang="ar-SY" dirty="0" smtClean="0"/>
              <a:t> غير قابل للكشف</a:t>
            </a:r>
          </a:p>
          <a:p>
            <a:r>
              <a:rPr lang="en-US" dirty="0" smtClean="0"/>
              <a:t>Anti </a:t>
            </a:r>
            <a:r>
              <a:rPr lang="en-US" dirty="0" err="1" smtClean="0"/>
              <a:t>HBc</a:t>
            </a:r>
            <a:r>
              <a:rPr lang="en-US" dirty="0" smtClean="0"/>
              <a:t> ( + )</a:t>
            </a:r>
          </a:p>
          <a:p>
            <a:r>
              <a:rPr lang="en-US" dirty="0" smtClean="0"/>
              <a:t>Anti HBs (+ )</a:t>
            </a:r>
            <a:endParaRPr lang="ar-SA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smtClean="0"/>
              <a:t>طرق الانتقال</a:t>
            </a:r>
            <a:endParaRPr lang="en-US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  <a:noFill/>
          <a:ln>
            <a:solidFill>
              <a:srgbClr val="00FFFF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ar-SY" sz="2400" b="1" dirty="0" err="1" smtClean="0"/>
              <a:t>لاينتقل</a:t>
            </a:r>
            <a:r>
              <a:rPr lang="ar-SY" sz="2400" b="1" dirty="0" smtClean="0"/>
              <a:t> الفيروس </a:t>
            </a:r>
            <a:r>
              <a:rPr lang="en-US" sz="2400" b="1" dirty="0" smtClean="0"/>
              <a:t>C</a:t>
            </a:r>
            <a:r>
              <a:rPr lang="ar-SY" sz="2400" b="1" dirty="0" smtClean="0"/>
              <a:t> إلا بالتماس مع دم ملوث ( </a:t>
            </a:r>
            <a:r>
              <a:rPr lang="ar-SY" sz="2400" b="1" dirty="0" err="1" smtClean="0"/>
              <a:t>لاينتقل</a:t>
            </a:r>
            <a:r>
              <a:rPr lang="ar-SY" sz="2400" b="1" dirty="0" smtClean="0"/>
              <a:t> عن طريق </a:t>
            </a:r>
            <a:r>
              <a:rPr lang="ar-SY" sz="2400" b="1" dirty="0" err="1" smtClean="0"/>
              <a:t>مفرزات</a:t>
            </a:r>
            <a:r>
              <a:rPr lang="ar-SY" sz="2400" b="1" dirty="0" smtClean="0"/>
              <a:t> الجسم مثل اللعاب </a:t>
            </a:r>
            <a:r>
              <a:rPr lang="ar-SY" sz="2400" b="1" dirty="0" err="1" smtClean="0"/>
              <a:t>و</a:t>
            </a:r>
            <a:r>
              <a:rPr lang="ar-SY" sz="2400" b="1" dirty="0" smtClean="0"/>
              <a:t> السائل المنوي)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ar-SY" b="1" dirty="0" smtClean="0">
                <a:solidFill>
                  <a:srgbClr val="FF0000"/>
                </a:solidFill>
              </a:rPr>
              <a:t>أهم طرق العدوى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ar-SA" sz="2400" b="1" dirty="0" smtClean="0"/>
              <a:t>نقل الدم وعمليات القلب المفتوح قبل 1992</a:t>
            </a:r>
            <a:endParaRPr lang="en-US" sz="2400" b="1" dirty="0" smtClean="0"/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ar-SA" sz="2400" b="1" dirty="0" smtClean="0"/>
              <a:t>استخدام الإبر الملوثة (المخدرات) </a:t>
            </a:r>
            <a:endParaRPr lang="ar-SY" sz="2400" b="1" dirty="0" smtClean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ar-SA" sz="2400" b="1" dirty="0" err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التحال</a:t>
            </a:r>
            <a:r>
              <a:rPr lang="ar-SA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الدموي</a:t>
            </a:r>
            <a:r>
              <a:rPr lang="en-US" sz="20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ar-SA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خطر انتقال العدوى في المجال المهني (طبيب - ممرضة)</a:t>
            </a:r>
            <a:r>
              <a:rPr lang="en-US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ar-SY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بسبب </a:t>
            </a:r>
            <a:r>
              <a:rPr lang="ar-SY" sz="2400" b="1" dirty="0" err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وخزة</a:t>
            </a:r>
            <a:r>
              <a:rPr lang="ar-SY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ar-SY" sz="2400" b="1" dirty="0" err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ابرة</a:t>
            </a:r>
            <a:r>
              <a:rPr lang="ar-SY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ملوثة 5%-3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ar-SA" sz="2400" b="1" dirty="0" err="1" smtClean="0"/>
              <a:t>الإنتقال</a:t>
            </a:r>
            <a:r>
              <a:rPr lang="ar-SA" sz="2400" b="1" dirty="0" smtClean="0"/>
              <a:t> العمودي من أم مصابة إلى الوليد </a:t>
            </a:r>
            <a:r>
              <a:rPr lang="ar-SY" sz="2400" b="1" dirty="0" smtClean="0"/>
              <a:t>%4 – 2 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ar-SA" sz="2400" b="1" dirty="0" smtClean="0"/>
              <a:t>شم المخدرات مثل </a:t>
            </a:r>
            <a:r>
              <a:rPr lang="ar-SA" sz="2400" b="1" dirty="0" err="1" smtClean="0"/>
              <a:t>الكوكائين</a:t>
            </a:r>
            <a:endParaRPr lang="ar-SY" sz="2400" b="1" dirty="0" smtClean="0"/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ar-SA" sz="2400" b="1" dirty="0" smtClean="0"/>
              <a:t>استعمال الأدوات الخاصة مثل أدوات الحلاقة وفرشاة الأسنان</a:t>
            </a:r>
            <a:endParaRPr lang="ar-SY" sz="2400" b="1" dirty="0" smtClean="0"/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ar-SA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الإجراءات غير العقيمة (كالوشم والختان وثقب الأذن)</a:t>
            </a:r>
            <a:endParaRPr lang="ar-SY" sz="2400" b="1" dirty="0" smtClean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ar-SA" sz="2400" b="1" dirty="0" smtClean="0"/>
              <a:t>الممارسة الجنسية</a:t>
            </a:r>
            <a:r>
              <a:rPr lang="en-US" sz="2400" dirty="0" smtClean="0"/>
              <a:t> </a:t>
            </a:r>
            <a:r>
              <a:rPr lang="ar-SY" sz="2400" b="1" dirty="0" smtClean="0"/>
              <a:t>إلا عند </a:t>
            </a:r>
            <a:r>
              <a:rPr lang="ar-SY" sz="2400" b="1" dirty="0" err="1" smtClean="0"/>
              <a:t>الجنوسيين</a:t>
            </a:r>
            <a:endParaRPr lang="en-US" sz="2400" b="1" dirty="0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9144000" cy="6629400"/>
          </a:xfrm>
        </p:spPr>
        <p:txBody>
          <a:bodyPr>
            <a:normAutofit/>
          </a:bodyPr>
          <a:lstStyle/>
          <a:p>
            <a:pPr algn="ctr"/>
            <a:endParaRPr lang="ar-SY" sz="4400" b="1" dirty="0" smtClean="0">
              <a:solidFill>
                <a:srgbClr val="FF0000"/>
              </a:solidFill>
            </a:endParaRPr>
          </a:p>
          <a:p>
            <a:endParaRPr lang="ar-SY" sz="4400" b="1" dirty="0" smtClean="0">
              <a:solidFill>
                <a:srgbClr val="FF0000"/>
              </a:solidFill>
            </a:endParaRPr>
          </a:p>
          <a:p>
            <a:endParaRPr lang="ar-SY" sz="44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ar-SY" sz="6600" b="1" dirty="0" smtClean="0">
                <a:solidFill>
                  <a:srgbClr val="FF0000"/>
                </a:solidFill>
              </a:rPr>
              <a:t>المعالجة </a:t>
            </a:r>
            <a:r>
              <a:rPr lang="en-US" sz="6600" b="1" dirty="0" smtClean="0">
                <a:solidFill>
                  <a:srgbClr val="FF0000"/>
                </a:solidFill>
              </a:rPr>
              <a:t>Treatment</a:t>
            </a:r>
            <a:endParaRPr lang="en-US" sz="4400" b="1" dirty="0" smtClean="0">
              <a:solidFill>
                <a:srgbClr val="FF0000"/>
              </a:solidFill>
            </a:endParaRPr>
          </a:p>
          <a:p>
            <a:endParaRPr lang="en-US" sz="4400" b="1" dirty="0" smtClean="0">
              <a:solidFill>
                <a:srgbClr val="FF0000"/>
              </a:solidFill>
            </a:endParaRPr>
          </a:p>
          <a:p>
            <a:endParaRPr lang="en-US" sz="44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Y" sz="4800" b="1" dirty="0" smtClean="0">
                <a:solidFill>
                  <a:srgbClr val="FF0000"/>
                </a:solidFill>
              </a:rPr>
              <a:t>رسالة</a:t>
            </a:r>
            <a:endParaRPr lang="ar-SA" sz="4800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828800"/>
            <a:ext cx="9144000" cy="5257800"/>
          </a:xfrm>
        </p:spPr>
        <p:txBody>
          <a:bodyPr/>
          <a:lstStyle/>
          <a:p>
            <a:r>
              <a:rPr lang="ar-SY" b="1" dirty="0" smtClean="0"/>
              <a:t>الهدف الأمثل للمعالجة هو استئصال الفيروس من جسم المريض </a:t>
            </a:r>
            <a:r>
              <a:rPr lang="ar-SY" b="1" dirty="0" err="1" smtClean="0"/>
              <a:t>و</a:t>
            </a:r>
            <a:r>
              <a:rPr lang="ar-SY" b="1" dirty="0" smtClean="0"/>
              <a:t> ذلك بالحصول على سلبية </a:t>
            </a:r>
            <a:r>
              <a:rPr lang="en-US" b="1" dirty="0" err="1" smtClean="0"/>
              <a:t>HBsAg</a:t>
            </a:r>
            <a:r>
              <a:rPr lang="ar-SY" b="1" dirty="0" smtClean="0"/>
              <a:t> و هو هدف صعب التحقيق</a:t>
            </a:r>
          </a:p>
          <a:p>
            <a:pPr>
              <a:buNone/>
            </a:pPr>
            <a:endParaRPr lang="ar-SY" b="1" dirty="0" smtClean="0"/>
          </a:p>
          <a:p>
            <a:r>
              <a:rPr lang="ar-SY" b="1" dirty="0" smtClean="0"/>
              <a:t>الهدف المقبول هو انخفاض شديد أو انعدام </a:t>
            </a:r>
            <a:r>
              <a:rPr lang="en-US" b="1" dirty="0" smtClean="0"/>
              <a:t>HBV DNA</a:t>
            </a:r>
          </a:p>
          <a:p>
            <a:endParaRPr lang="ar-SA" b="1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Y" sz="5400" b="1" dirty="0" smtClean="0">
                <a:solidFill>
                  <a:srgbClr val="FF0000"/>
                </a:solidFill>
              </a:rPr>
              <a:t>مـن نعـالج</a:t>
            </a:r>
            <a:endParaRPr lang="ar-SA" sz="5400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4525963"/>
          </a:xfrm>
        </p:spPr>
        <p:txBody>
          <a:bodyPr>
            <a:normAutofit/>
          </a:bodyPr>
          <a:lstStyle/>
          <a:p>
            <a:r>
              <a:rPr lang="ar-SY" sz="3600" dirty="0" smtClean="0"/>
              <a:t>المرضى في مرحلة التصفية المناعية</a:t>
            </a:r>
          </a:p>
          <a:p>
            <a:r>
              <a:rPr lang="ar-SY" sz="3600" dirty="0" smtClean="0"/>
              <a:t>المرضى في حال عودة التفعيل الالتهابي </a:t>
            </a:r>
            <a:r>
              <a:rPr lang="en-US" sz="3600" dirty="0" smtClean="0"/>
              <a:t>Reactivation</a:t>
            </a:r>
          </a:p>
          <a:p>
            <a:r>
              <a:rPr lang="ar-SY" sz="3600" dirty="0" smtClean="0"/>
              <a:t>مرضى </a:t>
            </a:r>
            <a:r>
              <a:rPr lang="ar-SY" sz="3600" dirty="0" err="1" smtClean="0"/>
              <a:t>التشمع</a:t>
            </a:r>
            <a:r>
              <a:rPr lang="ar-SY" sz="3600" dirty="0" smtClean="0"/>
              <a:t> </a:t>
            </a:r>
            <a:r>
              <a:rPr lang="ar-SY" sz="3600" dirty="0" err="1" smtClean="0"/>
              <a:t>المعاوض</a:t>
            </a:r>
            <a:r>
              <a:rPr lang="ar-SY" sz="3600" dirty="0" smtClean="0"/>
              <a:t> و الغير </a:t>
            </a:r>
            <a:r>
              <a:rPr lang="ar-SY" sz="3600" dirty="0" err="1" smtClean="0"/>
              <a:t>معاوض</a:t>
            </a:r>
            <a:endParaRPr lang="ar-SY" sz="3600" dirty="0" smtClean="0"/>
          </a:p>
          <a:p>
            <a:r>
              <a:rPr lang="ar-SY" sz="3600" dirty="0" smtClean="0"/>
              <a:t>بينما </a:t>
            </a:r>
            <a:r>
              <a:rPr lang="ar-SY" sz="3600" dirty="0" err="1" smtClean="0"/>
              <a:t>لانعالج</a:t>
            </a:r>
            <a:r>
              <a:rPr lang="ar-SY" sz="3600" dirty="0" smtClean="0"/>
              <a:t> مرضى الالتهاب الحاد </a:t>
            </a:r>
            <a:r>
              <a:rPr lang="ar-SY" sz="3600" dirty="0" err="1" smtClean="0"/>
              <a:t>و</a:t>
            </a:r>
            <a:r>
              <a:rPr lang="ar-SY" sz="3600" dirty="0" smtClean="0"/>
              <a:t> الصاعق </a:t>
            </a:r>
            <a:r>
              <a:rPr lang="ar-SY" sz="3600" dirty="0" err="1" smtClean="0"/>
              <a:t>و</a:t>
            </a:r>
            <a:r>
              <a:rPr lang="ar-SY" sz="3600" dirty="0" smtClean="0"/>
              <a:t> مرحلة التحمل المناعي </a:t>
            </a:r>
            <a:r>
              <a:rPr lang="ar-SY" sz="3600" dirty="0" err="1" smtClean="0"/>
              <a:t>و</a:t>
            </a:r>
            <a:r>
              <a:rPr lang="ar-SY" sz="3600" dirty="0" smtClean="0"/>
              <a:t> الحامل المزمن الغير فعال</a:t>
            </a:r>
            <a:endParaRPr lang="ar-SA" sz="3600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ar-SY" dirty="0" smtClean="0">
                <a:solidFill>
                  <a:srgbClr val="FF0000"/>
                </a:solidFill>
              </a:rPr>
              <a:t>الأدوية المتوفرة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14400"/>
            <a:ext cx="7991475" cy="5943600"/>
          </a:xfrm>
          <a:noFill/>
          <a:ln>
            <a:solidFill>
              <a:srgbClr val="00FFFF"/>
            </a:solidFill>
          </a:ln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ar-SY" b="1" u="sng" dirty="0" err="1" smtClean="0">
                <a:solidFill>
                  <a:srgbClr val="FF0000"/>
                </a:solidFill>
              </a:rPr>
              <a:t>الإنترفيرون</a:t>
            </a:r>
            <a:r>
              <a:rPr lang="ar-SY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smtClean="0">
                <a:solidFill>
                  <a:srgbClr val="FF0000"/>
                </a:solidFill>
              </a:rPr>
              <a:t>IFN</a:t>
            </a:r>
            <a:r>
              <a:rPr lang="ar-SY" b="1" dirty="0" smtClean="0">
                <a:solidFill>
                  <a:srgbClr val="FF0000"/>
                </a:solidFill>
              </a:rPr>
              <a:t>:</a:t>
            </a:r>
            <a:r>
              <a:rPr lang="ar-SY" dirty="0" smtClean="0">
                <a:solidFill>
                  <a:srgbClr val="FF0000"/>
                </a:solidFill>
              </a:rPr>
              <a:t> </a:t>
            </a:r>
            <a:r>
              <a:rPr lang="ar-SY" dirty="0" smtClean="0"/>
              <a:t>3 مليون وحدة 3 مرات أسبوعياً </a:t>
            </a:r>
            <a:r>
              <a:rPr lang="en-US" dirty="0" smtClean="0"/>
              <a:t>S.C.</a:t>
            </a:r>
            <a:endParaRPr lang="ar-SY" dirty="0" smtClean="0"/>
          </a:p>
          <a:p>
            <a:r>
              <a:rPr lang="ar-SY" dirty="0" smtClean="0"/>
              <a:t>مضاد فيروسي,</a:t>
            </a:r>
            <a:r>
              <a:rPr lang="en-US" dirty="0" smtClean="0"/>
              <a:t>Anti viral</a:t>
            </a:r>
            <a:r>
              <a:rPr lang="ar-SY" dirty="0" smtClean="0"/>
              <a:t> </a:t>
            </a:r>
          </a:p>
          <a:p>
            <a:r>
              <a:rPr lang="ar-SY" dirty="0" smtClean="0"/>
              <a:t>معدل للمناعة </a:t>
            </a:r>
            <a:r>
              <a:rPr lang="en-US" dirty="0" err="1" smtClean="0"/>
              <a:t>Immunomodulator</a:t>
            </a:r>
            <a:endParaRPr lang="en-US" dirty="0" smtClean="0"/>
          </a:p>
          <a:p>
            <a:r>
              <a:rPr lang="ar-SY" dirty="0" smtClean="0"/>
              <a:t>مضاد تنمي </a:t>
            </a:r>
            <a:r>
              <a:rPr lang="en-US" dirty="0" err="1" smtClean="0"/>
              <a:t>Antiproliferative</a:t>
            </a:r>
            <a:endParaRPr lang="ar-SY" dirty="0" smtClean="0"/>
          </a:p>
          <a:p>
            <a:r>
              <a:rPr lang="en-US" dirty="0" smtClean="0"/>
              <a:t>-IFN </a:t>
            </a:r>
            <a:r>
              <a:rPr lang="en-US" dirty="0" smtClean="0">
                <a:sym typeface="Symbol" pitchFamily="18" charset="2"/>
              </a:rPr>
              <a:t> 2a</a:t>
            </a:r>
            <a:r>
              <a:rPr lang="ar-SY" dirty="0" smtClean="0">
                <a:sym typeface="Symbol" pitchFamily="18" charset="2"/>
              </a:rPr>
              <a:t>  </a:t>
            </a:r>
          </a:p>
          <a:p>
            <a:r>
              <a:rPr lang="en-US" dirty="0" smtClean="0">
                <a:sym typeface="Symbol" pitchFamily="18" charset="2"/>
              </a:rPr>
              <a:t>-IFN  2b</a:t>
            </a:r>
            <a:endParaRPr lang="ar-SY" dirty="0" smtClean="0"/>
          </a:p>
          <a:p>
            <a:pPr>
              <a:buFont typeface="Wingdings" pitchFamily="2" charset="2"/>
              <a:buChar char="q"/>
            </a:pPr>
            <a:r>
              <a:rPr lang="ar-SY" b="1" u="sng" dirty="0" err="1" smtClean="0">
                <a:solidFill>
                  <a:srgbClr val="FF0000"/>
                </a:solidFill>
              </a:rPr>
              <a:t>البيغ</a:t>
            </a:r>
            <a:r>
              <a:rPr lang="ar-SY" b="1" u="sng" dirty="0" smtClean="0">
                <a:solidFill>
                  <a:srgbClr val="FF0000"/>
                </a:solidFill>
              </a:rPr>
              <a:t> </a:t>
            </a:r>
            <a:r>
              <a:rPr lang="ar-SY" b="1" u="sng" dirty="0" err="1" smtClean="0">
                <a:solidFill>
                  <a:srgbClr val="FF0000"/>
                </a:solidFill>
              </a:rPr>
              <a:t>انترفيرون</a:t>
            </a:r>
            <a:r>
              <a:rPr lang="ar-SY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smtClean="0">
                <a:solidFill>
                  <a:srgbClr val="FF0000"/>
                </a:solidFill>
              </a:rPr>
              <a:t>Peg-IFN</a:t>
            </a:r>
            <a:r>
              <a:rPr lang="ar-SY" b="1" dirty="0" smtClean="0"/>
              <a:t>:نفس </a:t>
            </a:r>
            <a:r>
              <a:rPr lang="en-US" b="1" dirty="0" smtClean="0"/>
              <a:t>INF </a:t>
            </a:r>
            <a:r>
              <a:rPr lang="ar-SY" b="1" dirty="0" smtClean="0"/>
              <a:t> + </a:t>
            </a:r>
            <a:r>
              <a:rPr lang="en-US" b="1" dirty="0" err="1" smtClean="0"/>
              <a:t>Polyethylen</a:t>
            </a:r>
            <a:r>
              <a:rPr lang="en-US" b="1" dirty="0" smtClean="0"/>
              <a:t> Glycol</a:t>
            </a:r>
            <a:endParaRPr lang="ar-SY" b="1" dirty="0" smtClean="0"/>
          </a:p>
          <a:p>
            <a:r>
              <a:rPr lang="ar-SY" b="1" dirty="0" smtClean="0"/>
              <a:t>يصبح نصف عمره أطول </a:t>
            </a:r>
            <a:r>
              <a:rPr lang="ar-SY" b="1" dirty="0" err="1" smtClean="0"/>
              <a:t>و</a:t>
            </a:r>
            <a:r>
              <a:rPr lang="ar-SY" b="1" dirty="0" smtClean="0"/>
              <a:t> تركيزه بالدم مستقر مما يزيد فعاليته</a:t>
            </a:r>
            <a:endParaRPr lang="en-US" dirty="0" smtClean="0"/>
          </a:p>
          <a:p>
            <a:r>
              <a:rPr lang="ar-SY" dirty="0" err="1" smtClean="0"/>
              <a:t>اسبوعياً</a:t>
            </a:r>
            <a:r>
              <a:rPr lang="ar-SY" dirty="0" smtClean="0"/>
              <a:t> </a:t>
            </a:r>
            <a:r>
              <a:rPr lang="en-US" dirty="0" smtClean="0"/>
              <a:t>S.C.</a:t>
            </a:r>
            <a:endParaRPr lang="ar-SY" dirty="0" smtClean="0"/>
          </a:p>
          <a:p>
            <a:pPr algn="l" rtl="0"/>
            <a:r>
              <a:rPr lang="en-US" dirty="0" smtClean="0"/>
              <a:t>Peg-IFN </a:t>
            </a:r>
            <a:r>
              <a:rPr lang="en-US" dirty="0" smtClean="0">
                <a:sym typeface="Symbol" pitchFamily="18" charset="2"/>
              </a:rPr>
              <a:t> 2a 180 gm</a:t>
            </a:r>
          </a:p>
          <a:p>
            <a:pPr algn="l" rtl="0"/>
            <a:r>
              <a:rPr lang="en-US" dirty="0" smtClean="0">
                <a:sym typeface="Symbol" pitchFamily="18" charset="2"/>
              </a:rPr>
              <a:t>Peg-IFN  2b 1.5 gm/kg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ar-SY" b="1" dirty="0" smtClean="0">
                <a:solidFill>
                  <a:srgbClr val="FF0000"/>
                </a:solidFill>
              </a:rPr>
              <a:t>المضادات الفيروسية </a:t>
            </a:r>
            <a:r>
              <a:rPr lang="en-US" b="1" dirty="0" smtClean="0">
                <a:solidFill>
                  <a:srgbClr val="FF0000"/>
                </a:solidFill>
              </a:rPr>
              <a:t>Anti viral</a:t>
            </a:r>
            <a:endParaRPr lang="ar-SY" b="1" dirty="0" smtClean="0">
              <a:solidFill>
                <a:srgbClr val="FF0000"/>
              </a:solidFill>
            </a:endParaRPr>
          </a:p>
          <a:p>
            <a:r>
              <a:rPr lang="ar-SY" b="1" dirty="0" err="1" smtClean="0"/>
              <a:t>اللاميفودين</a:t>
            </a:r>
            <a:endParaRPr lang="ar-SY" b="1" dirty="0" smtClean="0"/>
          </a:p>
          <a:p>
            <a:r>
              <a:rPr lang="ar-SY" b="1" dirty="0" err="1" smtClean="0"/>
              <a:t>الأديفوفير</a:t>
            </a:r>
            <a:endParaRPr lang="ar-SY" b="1" dirty="0" smtClean="0"/>
          </a:p>
          <a:p>
            <a:r>
              <a:rPr lang="ar-SY" b="1" dirty="0" err="1" smtClean="0"/>
              <a:t>الانتيكافير</a:t>
            </a:r>
            <a:endParaRPr lang="ar-SY" b="1" dirty="0" smtClean="0"/>
          </a:p>
          <a:p>
            <a:r>
              <a:rPr lang="ar-SY" b="1" dirty="0" err="1" smtClean="0"/>
              <a:t>التلبيوفودين</a:t>
            </a:r>
            <a:endParaRPr lang="ar-SY" b="1" dirty="0" smtClean="0"/>
          </a:p>
          <a:p>
            <a:r>
              <a:rPr lang="ar-SY" b="1" dirty="0" err="1" smtClean="0"/>
              <a:t>التينوفوفير</a:t>
            </a:r>
            <a:endParaRPr lang="ar-SA" b="1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09800"/>
            <a:ext cx="7848600" cy="1752600"/>
          </a:xfrm>
          <a:ln>
            <a:solidFill>
              <a:srgbClr val="FFFF00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sz="32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How &amp; to Whom you give the </a:t>
            </a:r>
            <a:r>
              <a:rPr lang="en-US" sz="16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en-US" sz="16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en-US" sz="16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en-US" sz="16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en-US" sz="32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vaccine of HBV?</a:t>
            </a:r>
            <a:r>
              <a:rPr lang="en-US" smtClean="0"/>
              <a:t> 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ChangeArrowheads="1"/>
          </p:cNvSpPr>
          <p:nvPr/>
        </p:nvSpPr>
        <p:spPr bwMode="auto">
          <a:xfrm>
            <a:off x="533400" y="1828800"/>
            <a:ext cx="23622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Standard</a:t>
            </a:r>
            <a:r>
              <a:rPr lang="en-GB" b="1" dirty="0"/>
              <a:t> 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0, 1, 6 months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8787" name="Rectangle 3"/>
          <p:cNvSpPr>
            <a:spLocks noChangeArrowheads="1"/>
          </p:cNvSpPr>
          <p:nvPr/>
        </p:nvSpPr>
        <p:spPr bwMode="auto">
          <a:xfrm>
            <a:off x="3200400" y="1828800"/>
            <a:ext cx="25146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Rapid</a:t>
            </a:r>
            <a:r>
              <a:rPr lang="en-GB" b="1" dirty="0">
                <a:solidFill>
                  <a:schemeClr val="bg1"/>
                </a:solidFill>
              </a:rPr>
              <a:t> 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0, 1, 2 months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8788" name="Rectangle 4"/>
          <p:cNvSpPr>
            <a:spLocks noChangeArrowheads="1"/>
          </p:cNvSpPr>
          <p:nvPr/>
        </p:nvSpPr>
        <p:spPr bwMode="auto">
          <a:xfrm>
            <a:off x="6248400" y="1828800"/>
            <a:ext cx="23622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Accelerated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0, 7, 21 days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5781" name="AutoShape 5"/>
          <p:cNvSpPr>
            <a:spLocks noChangeArrowheads="1"/>
          </p:cNvSpPr>
          <p:nvPr/>
        </p:nvSpPr>
        <p:spPr bwMode="auto">
          <a:xfrm>
            <a:off x="1447800" y="3048000"/>
            <a:ext cx="352425" cy="4699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FFFF00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75782" name="AutoShape 6"/>
          <p:cNvSpPr>
            <a:spLocks noChangeArrowheads="1"/>
          </p:cNvSpPr>
          <p:nvPr/>
        </p:nvSpPr>
        <p:spPr bwMode="auto">
          <a:xfrm>
            <a:off x="4343400" y="3048000"/>
            <a:ext cx="352425" cy="4699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FFFF00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ar-SA">
              <a:solidFill>
                <a:schemeClr val="bg1"/>
              </a:solidFill>
            </a:endParaRPr>
          </a:p>
        </p:txBody>
      </p:sp>
      <p:sp>
        <p:nvSpPr>
          <p:cNvPr id="75783" name="AutoShape 7"/>
          <p:cNvSpPr>
            <a:spLocks noChangeArrowheads="1"/>
          </p:cNvSpPr>
          <p:nvPr/>
        </p:nvSpPr>
        <p:spPr bwMode="auto">
          <a:xfrm>
            <a:off x="7239000" y="3124200"/>
            <a:ext cx="352425" cy="469900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FFFF00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75784" name="Rectangle 8"/>
          <p:cNvSpPr>
            <a:spLocks noChangeArrowheads="1"/>
          </p:cNvSpPr>
          <p:nvPr/>
        </p:nvSpPr>
        <p:spPr bwMode="auto">
          <a:xfrm>
            <a:off x="457200" y="3886200"/>
            <a:ext cx="2590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800" dirty="0">
                <a:latin typeface="Tahoma" pitchFamily="34" charset="0"/>
                <a:cs typeface="Tahoma" pitchFamily="34" charset="0"/>
              </a:rPr>
              <a:t>Higher antibody levels after 3</a:t>
            </a:r>
            <a:r>
              <a:rPr lang="en-GB" sz="1800" baseline="30000" dirty="0">
                <a:latin typeface="Tahoma" pitchFamily="34" charset="0"/>
                <a:cs typeface="Tahoma" pitchFamily="34" charset="0"/>
              </a:rPr>
              <a:t>rd</a:t>
            </a:r>
            <a:r>
              <a:rPr lang="en-GB" sz="1800" dirty="0">
                <a:latin typeface="Tahoma" pitchFamily="34" charset="0"/>
                <a:cs typeface="Tahoma" pitchFamily="34" charset="0"/>
              </a:rPr>
              <a:t> dose</a:t>
            </a:r>
          </a:p>
        </p:txBody>
      </p:sp>
      <p:sp>
        <p:nvSpPr>
          <p:cNvPr id="75785" name="Rectangle 9"/>
          <p:cNvSpPr>
            <a:spLocks noChangeArrowheads="1"/>
          </p:cNvSpPr>
          <p:nvPr/>
        </p:nvSpPr>
        <p:spPr bwMode="auto">
          <a:xfrm>
            <a:off x="3124200" y="3886200"/>
            <a:ext cx="2895600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800" dirty="0">
                <a:latin typeface="Tahoma" pitchFamily="34" charset="0"/>
              </a:rPr>
              <a:t>Rapid protection</a:t>
            </a:r>
          </a:p>
          <a:p>
            <a:pPr algn="ctr">
              <a:spcBef>
                <a:spcPct val="50000"/>
              </a:spcBef>
            </a:pPr>
            <a:r>
              <a:rPr lang="en-GB" sz="1800" dirty="0">
                <a:latin typeface="Tahoma" pitchFamily="34" charset="0"/>
              </a:rPr>
              <a:t>4</a:t>
            </a:r>
            <a:r>
              <a:rPr lang="en-GB" sz="1800" baseline="30000" dirty="0">
                <a:latin typeface="Tahoma" pitchFamily="34" charset="0"/>
              </a:rPr>
              <a:t>th</a:t>
            </a:r>
            <a:r>
              <a:rPr lang="en-GB" sz="1800" dirty="0">
                <a:latin typeface="Tahoma" pitchFamily="34" charset="0"/>
              </a:rPr>
              <a:t> dose at 12 months </a:t>
            </a:r>
          </a:p>
          <a:p>
            <a:pPr algn="ctr">
              <a:spcBef>
                <a:spcPct val="50000"/>
              </a:spcBef>
            </a:pPr>
            <a:r>
              <a:rPr lang="en-GB" sz="1800" dirty="0">
                <a:solidFill>
                  <a:schemeClr val="bg1"/>
                </a:solidFill>
                <a:latin typeface="Tahoma" pitchFamily="34" charset="0"/>
              </a:rPr>
              <a:t>f</a:t>
            </a:r>
            <a:r>
              <a:rPr lang="en-GB" sz="1800" dirty="0">
                <a:latin typeface="Tahoma" pitchFamily="34" charset="0"/>
              </a:rPr>
              <a:t>or those at high-risk</a:t>
            </a:r>
          </a:p>
        </p:txBody>
      </p:sp>
      <p:sp>
        <p:nvSpPr>
          <p:cNvPr id="75786" name="Rectangle 10"/>
          <p:cNvSpPr>
            <a:spLocks noChangeArrowheads="1"/>
          </p:cNvSpPr>
          <p:nvPr/>
        </p:nvSpPr>
        <p:spPr bwMode="auto">
          <a:xfrm>
            <a:off x="6172200" y="3886200"/>
            <a:ext cx="2743200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800" dirty="0">
                <a:latin typeface="Tahoma" pitchFamily="34" charset="0"/>
              </a:rPr>
              <a:t>Rapid protection</a:t>
            </a:r>
          </a:p>
          <a:p>
            <a:pPr algn="ctr">
              <a:spcBef>
                <a:spcPct val="50000"/>
              </a:spcBef>
            </a:pPr>
            <a:r>
              <a:rPr lang="en-GB" sz="1800" dirty="0">
                <a:latin typeface="Tahoma" pitchFamily="34" charset="0"/>
              </a:rPr>
              <a:t>4</a:t>
            </a:r>
            <a:r>
              <a:rPr lang="en-GB" sz="1800" baseline="30000" dirty="0">
                <a:latin typeface="Tahoma" pitchFamily="34" charset="0"/>
              </a:rPr>
              <a:t>th</a:t>
            </a:r>
            <a:r>
              <a:rPr lang="en-GB" sz="1800" dirty="0">
                <a:latin typeface="Tahoma" pitchFamily="34" charset="0"/>
              </a:rPr>
              <a:t> dose at 12 months </a:t>
            </a:r>
          </a:p>
          <a:p>
            <a:pPr algn="ctr">
              <a:spcBef>
                <a:spcPct val="50000"/>
              </a:spcBef>
            </a:pPr>
            <a:r>
              <a:rPr lang="en-GB" sz="1800" dirty="0">
                <a:latin typeface="Tahoma" pitchFamily="34" charset="0"/>
              </a:rPr>
              <a:t>for those at high-risk</a:t>
            </a:r>
          </a:p>
        </p:txBody>
      </p:sp>
      <p:sp>
        <p:nvSpPr>
          <p:cNvPr id="118795" name="Rectangle 11"/>
          <p:cNvSpPr>
            <a:spLocks noChangeArrowheads="1"/>
          </p:cNvSpPr>
          <p:nvPr/>
        </p:nvSpPr>
        <p:spPr bwMode="auto">
          <a:xfrm>
            <a:off x="609600" y="609600"/>
            <a:ext cx="792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de-DE" sz="32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Schedule of Vaccine</a:t>
            </a:r>
            <a:endParaRPr lang="en-US" sz="3200" b="1" u="sng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09800"/>
            <a:ext cx="7772400" cy="1143000"/>
          </a:xfrm>
          <a:ln>
            <a:solidFill>
              <a:srgbClr val="FFFF00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sz="32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What is the efficacy of vaccine?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 u="sng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Efficacy of HBV Vaccine &amp; Age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2004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sz="2800" dirty="0" smtClean="0"/>
              <a:t>Efficacy of the vaccine depends on age</a:t>
            </a:r>
          </a:p>
          <a:p>
            <a:pPr eaLnBrk="1" hangingPunct="1">
              <a:buFontTx/>
              <a:buNone/>
              <a:defRPr/>
            </a:pPr>
            <a:endParaRPr lang="en-US" sz="2800" dirty="0" smtClean="0">
              <a:solidFill>
                <a:schemeClr val="bg1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US" sz="2800" dirty="0" smtClean="0"/>
              <a:t>Newborns</a:t>
            </a:r>
            <a:r>
              <a:rPr lang="en-US" sz="2800" dirty="0" smtClean="0">
                <a:solidFill>
                  <a:schemeClr val="bg1"/>
                </a:solidFill>
              </a:rPr>
              <a:t>		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100 %</a:t>
            </a:r>
          </a:p>
          <a:p>
            <a:pPr eaLnBrk="1" hangingPunct="1">
              <a:buFontTx/>
              <a:buNone/>
              <a:defRPr/>
            </a:pPr>
            <a:endParaRPr lang="en-US" sz="1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buFontTx/>
              <a:buNone/>
              <a:defRPr/>
            </a:pPr>
            <a:r>
              <a:rPr lang="en-US" sz="2800" dirty="0" smtClean="0"/>
              <a:t>&lt; 20 years</a:t>
            </a:r>
            <a:r>
              <a:rPr lang="en-US" sz="2800" dirty="0" smtClean="0">
                <a:solidFill>
                  <a:schemeClr val="bg1"/>
                </a:solidFill>
              </a:rPr>
              <a:t>		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95 %</a:t>
            </a:r>
          </a:p>
          <a:p>
            <a:pPr eaLnBrk="1" hangingPunct="1">
              <a:buFontTx/>
              <a:buNone/>
              <a:defRPr/>
            </a:pPr>
            <a:endParaRPr lang="en-US" sz="1400" dirty="0" smtClean="0">
              <a:solidFill>
                <a:schemeClr val="bg1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US" sz="2800" dirty="0" smtClean="0"/>
              <a:t>&lt; 40 years</a:t>
            </a:r>
            <a:r>
              <a:rPr lang="en-US" sz="2800" dirty="0" smtClean="0">
                <a:solidFill>
                  <a:schemeClr val="bg1"/>
                </a:solidFill>
              </a:rPr>
              <a:t>		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90 %</a:t>
            </a:r>
            <a:endParaRPr lang="en-US" sz="1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7724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u="sng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Tahoma" pitchFamily="34" charset="0"/>
              </a:rPr>
              <a:t>Post Exposure Prophylaxis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8610600" cy="5181600"/>
          </a:xfrm>
        </p:spPr>
        <p:txBody>
          <a:bodyPr>
            <a:normAutofit/>
          </a:bodyPr>
          <a:lstStyle/>
          <a:p>
            <a:pPr algn="l">
              <a:buNone/>
              <a:defRPr/>
            </a:pPr>
            <a:r>
              <a:rPr lang="en-US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-Roman" charset="0"/>
              </a:rPr>
              <a:t>Persons not previously vaccinated</a:t>
            </a:r>
          </a:p>
          <a:p>
            <a:pPr algn="l" eaLnBrk="1" hangingPunct="1">
              <a:buFontTx/>
              <a:buNone/>
              <a:defRPr/>
            </a:pPr>
            <a:r>
              <a:rPr lang="en-US" sz="2400" dirty="0" smtClean="0">
                <a:solidFill>
                  <a:schemeClr val="bg1"/>
                </a:solidFill>
                <a:latin typeface="Times-Roman" charset="0"/>
              </a:rPr>
              <a:t>	</a:t>
            </a:r>
            <a:r>
              <a:rPr lang="en-US" sz="2400" dirty="0" smtClean="0">
                <a:latin typeface="Times-Roman" charset="0"/>
              </a:rPr>
              <a:t>HBIG:	Single dose 0.06 ml/kg IM preferably within 24 h</a:t>
            </a:r>
          </a:p>
          <a:p>
            <a:pPr algn="l" eaLnBrk="1" hangingPunct="1">
              <a:buFontTx/>
              <a:buNone/>
              <a:defRPr/>
            </a:pPr>
            <a:r>
              <a:rPr lang="en-US" sz="2400" dirty="0" smtClean="0">
                <a:latin typeface="Times-Roman" charset="0"/>
              </a:rPr>
              <a:t>	Vaccine	Preferably within 12 h</a:t>
            </a:r>
          </a:p>
          <a:p>
            <a:pPr algn="l" eaLnBrk="1" hangingPunct="1">
              <a:buNone/>
              <a:defRPr/>
            </a:pPr>
            <a:r>
              <a:rPr lang="en-US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-Roman" charset="0"/>
              </a:rPr>
              <a:t>Persons in process of being vaccinated but not completed</a:t>
            </a:r>
          </a:p>
          <a:p>
            <a:pPr algn="l" eaLnBrk="1" hangingPunct="1">
              <a:buFontTx/>
              <a:buNone/>
              <a:defRPr/>
            </a:pPr>
            <a:r>
              <a:rPr lang="en-US" sz="2400" dirty="0" smtClean="0">
                <a:solidFill>
                  <a:schemeClr val="bg1"/>
                </a:solidFill>
                <a:latin typeface="Times-Roman" charset="0"/>
              </a:rPr>
              <a:t>	</a:t>
            </a:r>
            <a:r>
              <a:rPr lang="en-US" sz="2400" dirty="0" smtClean="0">
                <a:latin typeface="Times-Roman" charset="0"/>
              </a:rPr>
              <a:t>HBIG (single dose) - Vaccine completed as scheduled</a:t>
            </a:r>
          </a:p>
          <a:p>
            <a:pPr algn="l" eaLnBrk="1" hangingPunct="1">
              <a:buNone/>
              <a:defRPr/>
            </a:pPr>
            <a:r>
              <a:rPr lang="en-US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-Roman" charset="0"/>
              </a:rPr>
              <a:t>Persons previously vaccinated unsuccessfully</a:t>
            </a:r>
          </a:p>
          <a:p>
            <a:pPr algn="l" eaLnBrk="1" hangingPunct="1">
              <a:buFontTx/>
              <a:buNone/>
              <a:defRPr/>
            </a:pPr>
            <a:r>
              <a:rPr lang="en-US" sz="2400" dirty="0" smtClean="0">
                <a:solidFill>
                  <a:schemeClr val="bg1"/>
                </a:solidFill>
                <a:latin typeface="Times-Roman" charset="0"/>
              </a:rPr>
              <a:t>	</a:t>
            </a:r>
            <a:r>
              <a:rPr lang="en-US" sz="2400" dirty="0" smtClean="0">
                <a:latin typeface="Times-Roman" charset="0"/>
              </a:rPr>
              <a:t>HBIG (single dose) - new series of 3 vaccines</a:t>
            </a:r>
          </a:p>
          <a:p>
            <a:pPr algn="l" eaLnBrk="1" hangingPunct="1">
              <a:buNone/>
              <a:defRPr/>
            </a:pPr>
            <a:r>
              <a:rPr lang="en-US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-Roman" charset="0"/>
              </a:rPr>
              <a:t>Vaccinated persons whose antibody response is unknown</a:t>
            </a:r>
          </a:p>
          <a:p>
            <a:pPr algn="l" eaLnBrk="1" hangingPunct="1">
              <a:buFontTx/>
              <a:buNone/>
              <a:defRPr/>
            </a:pPr>
            <a:r>
              <a:rPr lang="en-US" sz="2400" dirty="0" smtClean="0">
                <a:solidFill>
                  <a:schemeClr val="bg1"/>
                </a:solidFill>
                <a:latin typeface="Times-Roman" charset="0"/>
              </a:rPr>
              <a:t>	</a:t>
            </a:r>
            <a:r>
              <a:rPr lang="en-US" sz="2400" dirty="0" smtClean="0">
                <a:latin typeface="Times-Roman" charset="0"/>
              </a:rPr>
              <a:t>Test antibody level &amp; when it is inadequate</a:t>
            </a:r>
          </a:p>
          <a:p>
            <a:pPr algn="l" eaLnBrk="1" hangingPunct="1">
              <a:buFontTx/>
              <a:buNone/>
              <a:defRPr/>
            </a:pPr>
            <a:r>
              <a:rPr lang="en-US" sz="2400" dirty="0" smtClean="0">
                <a:latin typeface="Times-Roman" charset="0"/>
              </a:rPr>
              <a:t>	1 dose of HBIG &amp; vaccine booster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>
            <a:normAutofit/>
          </a:bodyPr>
          <a:lstStyle/>
          <a:p>
            <a:r>
              <a:rPr lang="ar-SY" sz="4000" b="1" dirty="0" smtClean="0">
                <a:solidFill>
                  <a:srgbClr val="FF0000"/>
                </a:solidFill>
              </a:rPr>
              <a:t>السير الطبيعي لالتهاب الكبد </a:t>
            </a:r>
            <a:r>
              <a:rPr lang="en-US" sz="4000" b="1" dirty="0" smtClean="0">
                <a:solidFill>
                  <a:srgbClr val="FF0000"/>
                </a:solidFill>
              </a:rPr>
              <a:t>C</a:t>
            </a:r>
            <a:endParaRPr lang="ar-SA" sz="4000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>
            <a:normAutofit fontScale="92500" lnSpcReduction="10000"/>
          </a:bodyPr>
          <a:lstStyle/>
          <a:p>
            <a:r>
              <a:rPr lang="ar-SY" dirty="0" smtClean="0"/>
              <a:t>تتراوح نسبة الحضانة 2 – 21 </a:t>
            </a:r>
            <a:r>
              <a:rPr lang="ar-SY" dirty="0" err="1" smtClean="0"/>
              <a:t>اسبوع</a:t>
            </a:r>
            <a:r>
              <a:rPr lang="ar-SY" dirty="0" smtClean="0"/>
              <a:t> ( وسطياً 7 أسابيع )</a:t>
            </a:r>
          </a:p>
          <a:p>
            <a:pPr>
              <a:buFont typeface="Wingdings" pitchFamily="2" charset="2"/>
              <a:buChar char="q"/>
            </a:pPr>
            <a:r>
              <a:rPr lang="ar-SY" b="1" dirty="0" err="1" smtClean="0">
                <a:solidFill>
                  <a:srgbClr val="FF0000"/>
                </a:solidFill>
              </a:rPr>
              <a:t>الانتان</a:t>
            </a:r>
            <a:r>
              <a:rPr lang="ar-SY" b="1" dirty="0" smtClean="0">
                <a:solidFill>
                  <a:srgbClr val="FF0000"/>
                </a:solidFill>
              </a:rPr>
              <a:t> الحاد</a:t>
            </a:r>
          </a:p>
          <a:p>
            <a:r>
              <a:rPr lang="ar-SY" dirty="0" smtClean="0"/>
              <a:t>نادراً </a:t>
            </a:r>
            <a:r>
              <a:rPr lang="ar-SY" dirty="0" err="1" smtClean="0"/>
              <a:t>مايشاهد</a:t>
            </a:r>
            <a:r>
              <a:rPr lang="ar-SY" dirty="0" smtClean="0"/>
              <a:t> في الممارسة </a:t>
            </a:r>
            <a:r>
              <a:rPr lang="ar-SY" dirty="0" err="1" smtClean="0"/>
              <a:t>السريرية</a:t>
            </a:r>
            <a:r>
              <a:rPr lang="ar-SY" dirty="0" smtClean="0"/>
              <a:t> (الأغلبية العظمى من المرضى يكونون بدون أعراض )</a:t>
            </a:r>
          </a:p>
          <a:p>
            <a:r>
              <a:rPr lang="ar-SY" dirty="0" smtClean="0"/>
              <a:t>الأعراض غير نوعية , تعب , وهن, غثيان </a:t>
            </a:r>
            <a:r>
              <a:rPr lang="ar-SY" dirty="0" err="1" smtClean="0"/>
              <a:t>واقياء</a:t>
            </a:r>
            <a:r>
              <a:rPr lang="ar-SY" dirty="0" smtClean="0"/>
              <a:t> ,يرقان 25%</a:t>
            </a:r>
          </a:p>
          <a:p>
            <a:r>
              <a:rPr lang="ar-SY" dirty="0" err="1" smtClean="0"/>
              <a:t>الانتان</a:t>
            </a:r>
            <a:r>
              <a:rPr lang="ar-SY" dirty="0" smtClean="0"/>
              <a:t> الحاد محدد لنفسه فقط من 20-25 من الحالات</a:t>
            </a:r>
          </a:p>
          <a:p>
            <a:r>
              <a:rPr lang="ar-SY" b="1" dirty="0" err="1" smtClean="0">
                <a:solidFill>
                  <a:srgbClr val="FF0000"/>
                </a:solidFill>
              </a:rPr>
              <a:t>الانتان</a:t>
            </a:r>
            <a:r>
              <a:rPr lang="ar-SY" b="1" dirty="0" smtClean="0">
                <a:solidFill>
                  <a:srgbClr val="FF0000"/>
                </a:solidFill>
              </a:rPr>
              <a:t> المزمن</a:t>
            </a:r>
            <a:endParaRPr lang="ar-SY" b="1" dirty="0" smtClean="0"/>
          </a:p>
          <a:p>
            <a:r>
              <a:rPr lang="ar-SY" dirty="0" smtClean="0"/>
              <a:t>75-80 من </a:t>
            </a:r>
            <a:r>
              <a:rPr lang="ar-SY" dirty="0" err="1" smtClean="0"/>
              <a:t>الانتان</a:t>
            </a:r>
            <a:r>
              <a:rPr lang="ar-SY" dirty="0" smtClean="0"/>
              <a:t> الحاد يتحول </a:t>
            </a:r>
            <a:r>
              <a:rPr lang="ar-SY" dirty="0" err="1" smtClean="0"/>
              <a:t>الى</a:t>
            </a:r>
            <a:r>
              <a:rPr lang="ar-SY" dirty="0" smtClean="0"/>
              <a:t> مزمن بعد 6 أشهر</a:t>
            </a:r>
          </a:p>
          <a:p>
            <a:r>
              <a:rPr lang="ar-SY" dirty="0" err="1" smtClean="0"/>
              <a:t>الاعراض</a:t>
            </a:r>
            <a:r>
              <a:rPr lang="ar-SY" dirty="0" smtClean="0"/>
              <a:t> غير نموذجية (وهن, تعب , قهم</a:t>
            </a:r>
          </a:p>
          <a:p>
            <a:r>
              <a:rPr lang="ar-SY" dirty="0" smtClean="0"/>
              <a:t>اليرقان نادرا </a:t>
            </a:r>
            <a:r>
              <a:rPr lang="ar-SY" dirty="0" err="1" smtClean="0"/>
              <a:t>مايشاهد</a:t>
            </a:r>
            <a:r>
              <a:rPr lang="ar-SY" dirty="0" smtClean="0"/>
              <a:t> حتى حدوث عدم </a:t>
            </a:r>
            <a:r>
              <a:rPr lang="ar-SY" dirty="0" err="1" smtClean="0"/>
              <a:t>المعاوضة</a:t>
            </a:r>
            <a:r>
              <a:rPr lang="ar-SY" dirty="0" smtClean="0"/>
              <a:t> الكبدية</a:t>
            </a:r>
          </a:p>
          <a:p>
            <a:r>
              <a:rPr lang="ar-SY" dirty="0" smtClean="0"/>
              <a:t>عند حدوث </a:t>
            </a:r>
            <a:r>
              <a:rPr lang="ar-SY" dirty="0" err="1" smtClean="0"/>
              <a:t>التشمع</a:t>
            </a:r>
            <a:r>
              <a:rPr lang="ar-SY" dirty="0" smtClean="0"/>
              <a:t> ( </a:t>
            </a:r>
            <a:r>
              <a:rPr lang="ar-SY" dirty="0" err="1" smtClean="0"/>
              <a:t>حبن</a:t>
            </a:r>
            <a:r>
              <a:rPr lang="ar-SY" dirty="0" smtClean="0"/>
              <a:t> , دوالي مري , اعتلال دماغي , مظاهر قصور الخلية الكبدية</a:t>
            </a:r>
          </a:p>
          <a:p>
            <a:endParaRPr lang="ar-SA" b="1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714625" y="3357563"/>
            <a:ext cx="6429375" cy="3500437"/>
          </a:xfrm>
        </p:spPr>
        <p:txBody>
          <a:bodyPr/>
          <a:lstStyle/>
          <a:p>
            <a:pPr eaLnBrk="1" hangingPunct="1"/>
            <a:r>
              <a:rPr lang="en-US" smtClean="0"/>
              <a:t>                    Thank you</a:t>
            </a:r>
            <a:br>
              <a:rPr lang="en-US" smtClean="0"/>
            </a:br>
            <a:endParaRPr lang="en-US" sz="3200" smtClean="0"/>
          </a:p>
        </p:txBody>
      </p:sp>
      <p:pic>
        <p:nvPicPr>
          <p:cNvPr id="29699" name="Picture 3" descr="i love my liver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39750" y="692150"/>
            <a:ext cx="4843463" cy="4460875"/>
          </a:xfrm>
          <a:noFill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07f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666875"/>
            <a:ext cx="91440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Y" smtClean="0"/>
              <a:t>السير الطبيعي لالتهاب الكبد </a:t>
            </a:r>
            <a:r>
              <a:rPr lang="en-US" smtClean="0"/>
              <a:t>C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ar-SY" sz="3600" b="1" dirty="0" smtClean="0">
                <a:solidFill>
                  <a:srgbClr val="FF0000"/>
                </a:solidFill>
              </a:rPr>
              <a:t>التظاهرات خارج الكبدية لالتهاب الكبد </a:t>
            </a:r>
            <a:r>
              <a:rPr lang="en-US" sz="3600" b="1" dirty="0" smtClean="0">
                <a:solidFill>
                  <a:srgbClr val="FF0000"/>
                </a:solidFill>
              </a:rPr>
              <a:t>C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ar-SY" dirty="0" smtClean="0"/>
              <a:t>داء </a:t>
            </a:r>
            <a:r>
              <a:rPr lang="ar-SY" dirty="0" err="1" smtClean="0"/>
              <a:t>الغلوبيولينات</a:t>
            </a:r>
            <a:r>
              <a:rPr lang="ar-SY" dirty="0" smtClean="0"/>
              <a:t> القرية المختلط</a:t>
            </a:r>
          </a:p>
          <a:p>
            <a:pPr marL="514350" indent="-514350">
              <a:buFont typeface="+mj-lt"/>
              <a:buAutoNum type="arabicPeriod"/>
            </a:pPr>
            <a:r>
              <a:rPr lang="ar-SY" dirty="0" smtClean="0"/>
              <a:t>التهاب </a:t>
            </a:r>
            <a:r>
              <a:rPr lang="ar-SY" dirty="0" err="1" smtClean="0"/>
              <a:t>الكبب</a:t>
            </a:r>
            <a:r>
              <a:rPr lang="ar-SY" dirty="0" smtClean="0"/>
              <a:t> و الكلية الغشائي المنمي</a:t>
            </a:r>
          </a:p>
          <a:p>
            <a:pPr marL="514350" indent="-514350">
              <a:buFont typeface="+mj-lt"/>
              <a:buAutoNum type="arabicPeriod"/>
            </a:pPr>
            <a:r>
              <a:rPr lang="ar-SY" dirty="0" smtClean="0"/>
              <a:t>التهاب </a:t>
            </a:r>
            <a:r>
              <a:rPr lang="ar-SY" dirty="0" err="1" smtClean="0"/>
              <a:t>الاوعية</a:t>
            </a:r>
            <a:r>
              <a:rPr lang="ar-SY" dirty="0" smtClean="0"/>
              <a:t> الكاسر للكريات البيض</a:t>
            </a:r>
          </a:p>
          <a:p>
            <a:pPr marL="514350" indent="-514350">
              <a:buFont typeface="+mj-lt"/>
              <a:buAutoNum type="arabicPeriod"/>
            </a:pPr>
            <a:r>
              <a:rPr lang="ar-SY" dirty="0" smtClean="0"/>
              <a:t>التهاب المفاصل </a:t>
            </a:r>
            <a:r>
              <a:rPr lang="ar-SY" dirty="0" err="1" smtClean="0"/>
              <a:t>الرثواني</a:t>
            </a:r>
            <a:endParaRPr lang="ar-SY" dirty="0" smtClean="0"/>
          </a:p>
          <a:p>
            <a:pPr marL="514350" indent="-514350">
              <a:buFont typeface="+mj-lt"/>
              <a:buAutoNum type="arabicPeriod"/>
            </a:pPr>
            <a:r>
              <a:rPr lang="ar-SY" dirty="0" err="1" smtClean="0"/>
              <a:t>البورفيريا</a:t>
            </a:r>
            <a:r>
              <a:rPr lang="ar-SY" dirty="0" smtClean="0"/>
              <a:t> الجلدية</a:t>
            </a:r>
          </a:p>
          <a:p>
            <a:pPr marL="514350" indent="-514350">
              <a:buFont typeface="+mj-lt"/>
              <a:buAutoNum type="arabicPeriod"/>
            </a:pPr>
            <a:r>
              <a:rPr lang="ar-SY" dirty="0" err="1" smtClean="0"/>
              <a:t>الحزاز</a:t>
            </a:r>
            <a:r>
              <a:rPr lang="ar-SY" dirty="0" smtClean="0"/>
              <a:t> المنبسط</a:t>
            </a:r>
          </a:p>
          <a:p>
            <a:pPr marL="514350" indent="-514350">
              <a:buFont typeface="+mj-lt"/>
              <a:buAutoNum type="arabicPeriod"/>
            </a:pPr>
            <a:r>
              <a:rPr lang="ar-SY" dirty="0" smtClean="0"/>
              <a:t>التهاب الغدد اللعابية اللمفاوي البؤري</a:t>
            </a:r>
          </a:p>
          <a:p>
            <a:pPr marL="514350" indent="-514350">
              <a:buFont typeface="+mj-lt"/>
              <a:buAutoNum type="arabicPeriod"/>
            </a:pPr>
            <a:r>
              <a:rPr lang="ar-SY" dirty="0" err="1" smtClean="0"/>
              <a:t>قرحات</a:t>
            </a:r>
            <a:r>
              <a:rPr lang="ar-SY" dirty="0" smtClean="0"/>
              <a:t> القرنية</a:t>
            </a:r>
          </a:p>
          <a:p>
            <a:pPr marL="514350" indent="-514350">
              <a:buFont typeface="+mj-lt"/>
              <a:buAutoNum type="arabicPeriod"/>
            </a:pPr>
            <a:r>
              <a:rPr lang="ar-SY" dirty="0" err="1" smtClean="0"/>
              <a:t>لمفوما</a:t>
            </a:r>
            <a:r>
              <a:rPr lang="ar-SY" dirty="0" smtClean="0"/>
              <a:t> </a:t>
            </a:r>
            <a:r>
              <a:rPr lang="ar-SY" dirty="0" err="1" smtClean="0"/>
              <a:t>لاهودجكن</a:t>
            </a:r>
            <a:endParaRPr lang="ar-SY" dirty="0" smtClean="0"/>
          </a:p>
          <a:p>
            <a:pPr marL="514350" indent="-514350">
              <a:buFont typeface="+mj-lt"/>
              <a:buAutoNum type="arabicPeriod"/>
            </a:pPr>
            <a:r>
              <a:rPr lang="ar-SY" dirty="0" smtClean="0"/>
              <a:t>الداء السكري</a:t>
            </a:r>
          </a:p>
          <a:p>
            <a:endParaRPr lang="ar-SA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3400" y="2209800"/>
            <a:ext cx="8229600" cy="1143000"/>
          </a:xfrm>
        </p:spPr>
        <p:txBody>
          <a:bodyPr>
            <a:normAutofit/>
          </a:bodyPr>
          <a:lstStyle/>
          <a:p>
            <a:r>
              <a:rPr lang="ar-SY" sz="6000" dirty="0" smtClean="0">
                <a:solidFill>
                  <a:srgbClr val="FF0000"/>
                </a:solidFill>
              </a:rPr>
              <a:t>التشخيص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2252</Words>
  <Application>Microsoft Office PowerPoint</Application>
  <PresentationFormat>عرض على الشاشة (3:4)‏</PresentationFormat>
  <Paragraphs>411</Paragraphs>
  <Slides>60</Slides>
  <Notes>58</Notes>
  <HiddenSlides>0</HiddenSlides>
  <MMClips>0</MMClips>
  <ScaleCrop>false</ScaleCrop>
  <HeadingPairs>
    <vt:vector size="6" baseType="variant">
      <vt:variant>
        <vt:lpstr>سمة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60</vt:i4>
      </vt:variant>
    </vt:vector>
  </HeadingPairs>
  <TitlesOfParts>
    <vt:vector size="62" baseType="lpstr">
      <vt:lpstr>سمة Office</vt:lpstr>
      <vt:lpstr>Picture</vt:lpstr>
      <vt:lpstr>التعليمات الناظمة لالتهاب الكبد C Hepatitis C Guidelines</vt:lpstr>
      <vt:lpstr>حقائق حول التهاب الكبد C</vt:lpstr>
      <vt:lpstr>الشريحة 3</vt:lpstr>
      <vt:lpstr>الأنماط الجينية في سورية</vt:lpstr>
      <vt:lpstr>طرق الانتقال</vt:lpstr>
      <vt:lpstr>السير الطبيعي لالتهاب الكبد C</vt:lpstr>
      <vt:lpstr>السير الطبيعي لالتهاب الكبد C</vt:lpstr>
      <vt:lpstr>التظاهرات خارج الكبدية لالتهاب الكبد C</vt:lpstr>
      <vt:lpstr>التشخيص</vt:lpstr>
      <vt:lpstr>التحاليل الكيميائية ALT </vt:lpstr>
      <vt:lpstr>الأضداد Anti HCV </vt:lpstr>
      <vt:lpstr>,  Quantitative HCV- RNA assay</vt:lpstr>
      <vt:lpstr>الشريحة 13</vt:lpstr>
      <vt:lpstr>أهداف المعالجة</vt:lpstr>
      <vt:lpstr>الأدوية المتوفرة</vt:lpstr>
      <vt:lpstr>الاستجابة الفيروسية: تعاريف</vt:lpstr>
      <vt:lpstr>الاستجابة الفيروسية: تعاريف</vt:lpstr>
      <vt:lpstr>ملاحظات</vt:lpstr>
      <vt:lpstr>الحالة رقم 4: المعالجة المضادة للفيروسات و التشمع</vt:lpstr>
      <vt:lpstr>معالجة التهاب الكبد C الحاد</vt:lpstr>
      <vt:lpstr>HCV و القصور الكلوي المزمن/ التحال الدموي</vt:lpstr>
      <vt:lpstr>ماالعمل أمام وخزة ابرة ملوثة بدم مريض مصاب بالتهاب كبد C</vt:lpstr>
      <vt:lpstr>رسالة1</vt:lpstr>
      <vt:lpstr>رسالة2</vt:lpstr>
      <vt:lpstr>رسالة 3</vt:lpstr>
      <vt:lpstr>رسالة 4</vt:lpstr>
      <vt:lpstr>رسالة 5</vt:lpstr>
      <vt:lpstr>رسالة 6</vt:lpstr>
      <vt:lpstr>رسالة 7</vt:lpstr>
      <vt:lpstr>رسالة 8</vt:lpstr>
      <vt:lpstr>رسالة 9</vt:lpstr>
      <vt:lpstr>رسالة 10</vt:lpstr>
      <vt:lpstr>رسالة 11</vt:lpstr>
      <vt:lpstr>رسالة 12</vt:lpstr>
      <vt:lpstr>Hepatitis B Guidelines Dr. Khalid sheha</vt:lpstr>
      <vt:lpstr>الشريحة 36</vt:lpstr>
      <vt:lpstr>Hepatitis B Virus</vt:lpstr>
      <vt:lpstr>Mode of Transmission of HBV</vt:lpstr>
      <vt:lpstr>طرق انتقال العدوى</vt:lpstr>
      <vt:lpstr>Outcome of HBV infection</vt:lpstr>
      <vt:lpstr>السير المرضي الطبيعي للاصابة بالـ HBV ينتج عن التفاعل بين الاستجابة المناعية للمريض ؤالتناسخ الفيروسي ويمر بثلاث مراحل</vt:lpstr>
      <vt:lpstr>الواسمات المصلية للـ HBV</vt:lpstr>
      <vt:lpstr>الشريحة 43</vt:lpstr>
      <vt:lpstr>رسالة : التهاب الكبد من نموذج HBeAg سلبي هو الأكثر شيوعاً في سورية</vt:lpstr>
      <vt:lpstr>رسالة : هناك 8 أنماط جينية لالتهاب الكبد B يرمز لها بالأحرف من A إلى H النمط الأكثر شيوعاً في سورية هو النمط D</vt:lpstr>
      <vt:lpstr>تعاريــــف</vt:lpstr>
      <vt:lpstr>Chronic Hepatitis B</vt:lpstr>
      <vt:lpstr>Inactive HBs Ag Carrier State*</vt:lpstr>
      <vt:lpstr>الشريحة 49</vt:lpstr>
      <vt:lpstr>الشريحة 50</vt:lpstr>
      <vt:lpstr>رسالة</vt:lpstr>
      <vt:lpstr>مـن نعـالج</vt:lpstr>
      <vt:lpstr>الأدوية المتوفرة</vt:lpstr>
      <vt:lpstr>الشريحة 54</vt:lpstr>
      <vt:lpstr>How &amp; to Whom you give the   vaccine of HBV? </vt:lpstr>
      <vt:lpstr>الشريحة 56</vt:lpstr>
      <vt:lpstr>What is the efficacy of vaccine?</vt:lpstr>
      <vt:lpstr>Efficacy of HBV Vaccine &amp; Age</vt:lpstr>
      <vt:lpstr>Post Exposure Prophylaxis</vt:lpstr>
      <vt:lpstr>                    Thank you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التعليمات الناظمة لتدبير التهاب الكبد C Hepatitis C Guidelines</dc:title>
  <dc:creator>mazen</dc:creator>
  <cp:lastModifiedBy>A</cp:lastModifiedBy>
  <cp:revision>15</cp:revision>
  <dcterms:created xsi:type="dcterms:W3CDTF">2009-06-28T19:00:00Z</dcterms:created>
  <dcterms:modified xsi:type="dcterms:W3CDTF">2009-11-11T22:28:25Z</dcterms:modified>
</cp:coreProperties>
</file>